
<file path=[Content_Types].xml><?xml version="1.0" encoding="utf-8"?>
<Types xmlns="http://schemas.openxmlformats.org/package/2006/content-types">
  <Default Extension="png" ContentType="image/png"/>
  <Default Extension="jfif" ContentType="image/jpeg"/>
  <Default Extension="webp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media/image15.webp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9" r:id="rId4"/>
    <p:sldId id="263" r:id="rId5"/>
    <p:sldId id="260" r:id="rId6"/>
    <p:sldId id="266" r:id="rId7"/>
    <p:sldId id="267" r:id="rId8"/>
    <p:sldId id="268" r:id="rId9"/>
    <p:sldId id="269" r:id="rId10"/>
    <p:sldId id="270" r:id="rId11"/>
    <p:sldId id="271" r:id="rId12"/>
    <p:sldId id="262" r:id="rId13"/>
    <p:sldId id="264" r:id="rId14"/>
    <p:sldId id="265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4" d="100"/>
          <a:sy n="74" d="100"/>
        </p:scale>
        <p:origin x="540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282545931758531"/>
          <c:y val="0.17539524116638752"/>
          <c:w val="0.56323797025371825"/>
          <c:h val="0.78935552454823454"/>
        </c:manualLayout>
      </c:layout>
      <c:doughnutChart>
        <c:varyColors val="1"/>
        <c:ser>
          <c:idx val="0"/>
          <c:order val="0"/>
          <c:spPr>
            <a:ln>
              <a:noFill/>
            </a:ln>
            <a:scene3d>
              <a:camera prst="orthographicFront"/>
              <a:lightRig rig="flat" dir="t"/>
            </a:scene3d>
            <a:sp3d prstMaterial="flat">
              <a:bevelT/>
            </a:sp3d>
          </c:spPr>
          <c:dPt>
            <c:idx val="0"/>
            <c:bubble3D val="0"/>
            <c:spPr>
              <a:solidFill>
                <a:schemeClr val="accent1"/>
              </a:solidFill>
              <a:ln w="19050">
                <a:noFill/>
              </a:ln>
              <a:effectLst/>
              <a:scene3d>
                <a:camera prst="orthographicFront"/>
                <a:lightRig rig="flat" dir="t"/>
              </a:scene3d>
              <a:sp3d prstMaterial="flat">
                <a:bevelT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D309-4733-9732-6DC0A38A3112}"/>
              </c:ext>
            </c:extLst>
          </c:dPt>
          <c:dPt>
            <c:idx val="1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 w="19050">
                <a:noFill/>
              </a:ln>
              <a:effectLst/>
              <a:scene3d>
                <a:camera prst="orthographicFront"/>
                <a:lightRig rig="flat" dir="t"/>
              </a:scene3d>
              <a:sp3d prstMaterial="flat">
                <a:bevelT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D309-4733-9732-6DC0A38A3112}"/>
              </c:ext>
            </c:extLst>
          </c:dPt>
          <c:dPt>
            <c:idx val="2"/>
            <c:bubble3D val="0"/>
            <c:spPr>
              <a:solidFill>
                <a:schemeClr val="accent2"/>
              </a:solidFill>
              <a:ln w="19050">
                <a:noFill/>
              </a:ln>
              <a:effectLst/>
              <a:scene3d>
                <a:camera prst="orthographicFront"/>
                <a:lightRig rig="flat" dir="t"/>
              </a:scene3d>
              <a:sp3d prstMaterial="flat">
                <a:bevelT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D309-4733-9732-6DC0A38A3112}"/>
              </c:ext>
            </c:extLst>
          </c:dPt>
          <c:dPt>
            <c:idx val="3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 w="19050">
                <a:noFill/>
              </a:ln>
              <a:effectLst/>
              <a:scene3d>
                <a:camera prst="orthographicFront"/>
                <a:lightRig rig="flat" dir="t"/>
              </a:scene3d>
              <a:sp3d prstMaterial="flat">
                <a:bevelT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D309-4733-9732-6DC0A38A3112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noFill/>
              </a:ln>
              <a:effectLst/>
              <a:scene3d>
                <a:camera prst="orthographicFront"/>
                <a:lightRig rig="flat" dir="t"/>
              </a:scene3d>
              <a:sp3d prstMaterial="flat">
                <a:bevelT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D309-4733-9732-6DC0A38A3112}"/>
              </c:ext>
            </c:extLst>
          </c:dPt>
          <c:dLbls>
            <c:dLbl>
              <c:idx val="0"/>
              <c:layout>
                <c:manualLayout>
                  <c:x val="0.22499999999999989"/>
                  <c:y val="1.5683327563334175E-2"/>
                </c:manualLayout>
              </c:layout>
              <c:showLegendKey val="1"/>
              <c:showVal val="1"/>
              <c:showCatName val="1"/>
              <c:showSerName val="0"/>
              <c:showPercent val="0"/>
              <c:showBubbleSize val="0"/>
              <c:separator>.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D309-4733-9732-6DC0A38A3112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0.2388888888888889"/>
                  <c:y val="-4.0193273972569145E-2"/>
                </c:manualLayout>
              </c:layout>
              <c:showLegendKey val="1"/>
              <c:showVal val="1"/>
              <c:showCatName val="1"/>
              <c:showSerName val="0"/>
              <c:showPercent val="0"/>
              <c:showBubbleSize val="0"/>
              <c:separator>.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D309-4733-9732-6DC0A38A3112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0.25277777777777777"/>
                  <c:y val="-0.12037046119439219"/>
                </c:manualLayout>
              </c:layout>
              <c:showLegendKey val="1"/>
              <c:showVal val="1"/>
              <c:showCatName val="1"/>
              <c:showSerName val="0"/>
              <c:showPercent val="0"/>
              <c:showBubbleSize val="0"/>
              <c:separator>.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D309-4733-9732-6DC0A38A3112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2.7777777777777267E-3"/>
                  <c:y val="-0.17739934132602891"/>
                </c:manualLayout>
              </c:layout>
              <c:showLegendKey val="1"/>
              <c:showVal val="1"/>
              <c:showCatName val="1"/>
              <c:showSerName val="0"/>
              <c:showPercent val="0"/>
              <c:showBubbleSize val="0"/>
              <c:separator>.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D309-4733-9732-6DC0A38A3112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0.28055555555555556"/>
                  <c:y val="-0.11574061585771074"/>
                </c:manualLayout>
              </c:layout>
              <c:showLegendKey val="1"/>
              <c:showVal val="1"/>
              <c:showCatName val="1"/>
              <c:showSerName val="0"/>
              <c:showPercent val="0"/>
              <c:showBubbleSize val="0"/>
              <c:separator>.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D309-4733-9732-6DC0A38A3112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solidFill>
                  <a:schemeClr val="tx1"/>
                </a:solidFill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ln>
                      <a:solidFill>
                        <a:schemeClr val="tx1"/>
                      </a:solidFill>
                    </a:ln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l-GR"/>
              </a:p>
            </c:txPr>
            <c:showLegendKey val="1"/>
            <c:showVal val="1"/>
            <c:showCatName val="1"/>
            <c:showSerName val="0"/>
            <c:showPercent val="0"/>
            <c:showBubbleSize val="0"/>
            <c:separator>. </c:separator>
            <c:showLeaderLines val="1"/>
            <c:leaderLines>
              <c:spPr>
                <a:ln w="9525" cap="flat" cmpd="sng" algn="ctr">
                  <a:solidFill>
                    <a:schemeClr val="tx1"/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Sheet1!$T$4:$T$8</c:f>
              <c:strCache>
                <c:ptCount val="5"/>
                <c:pt idx="0">
                  <c:v>Αγελαδινό</c:v>
                </c:pt>
                <c:pt idx="1">
                  <c:v>Βουβαλίσιο</c:v>
                </c:pt>
                <c:pt idx="2">
                  <c:v>Κατσικίσιο</c:v>
                </c:pt>
                <c:pt idx="3">
                  <c:v>Πρόβειο</c:v>
                </c:pt>
                <c:pt idx="4">
                  <c:v>Καμήλα</c:v>
                </c:pt>
              </c:strCache>
            </c:strRef>
          </c:cat>
          <c:val>
            <c:numRef>
              <c:f>Sheet1!$U$4:$U$8</c:f>
              <c:numCache>
                <c:formatCode>0.00%</c:formatCode>
                <c:ptCount val="5"/>
                <c:pt idx="0">
                  <c:v>0.83</c:v>
                </c:pt>
                <c:pt idx="1">
                  <c:v>0.14000000000000001</c:v>
                </c:pt>
                <c:pt idx="2">
                  <c:v>0.02</c:v>
                </c:pt>
                <c:pt idx="3">
                  <c:v>0.01</c:v>
                </c:pt>
                <c:pt idx="4">
                  <c:v>3.0000000000000001E-3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D309-4733-9732-6DC0A38A311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l-G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rgbClr val="FF0000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6507-4C61-81FB-46C9144EE532}"/>
              </c:ext>
            </c:extLst>
          </c:dPt>
          <c:dPt>
            <c:idx val="1"/>
            <c:bubble3D val="0"/>
            <c:spPr>
              <a:solidFill>
                <a:schemeClr val="accent1">
                  <a:lumMod val="5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6507-4C61-81FB-46C9144EE532}"/>
              </c:ext>
            </c:extLst>
          </c:dPt>
          <c:dPt>
            <c:idx val="2"/>
            <c:bubble3D val="0"/>
            <c:spPr>
              <a:solidFill>
                <a:srgbClr val="00B0F0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6507-4C61-81FB-46C9144EE532}"/>
              </c:ext>
            </c:extLst>
          </c:dPt>
          <c:dPt>
            <c:idx val="3"/>
            <c:bubble3D val="0"/>
            <c:spPr>
              <a:solidFill>
                <a:srgbClr val="92D050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6507-4C61-81FB-46C9144EE532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l-GR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l-GR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l-GR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l-GR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spc="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l-G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Sheet1!$B$30:$B$33</c:f>
              <c:strCache>
                <c:ptCount val="4"/>
                <c:pt idx="0">
                  <c:v>Ισπανία</c:v>
                </c:pt>
                <c:pt idx="1">
                  <c:v>Γαλλία </c:v>
                </c:pt>
                <c:pt idx="2">
                  <c:v>Ελλάδα</c:v>
                </c:pt>
                <c:pt idx="3">
                  <c:v>Ιταλία</c:v>
                </c:pt>
              </c:strCache>
            </c:strRef>
          </c:cat>
          <c:val>
            <c:numRef>
              <c:f>Sheet1!$C$30:$C$33</c:f>
              <c:numCache>
                <c:formatCode>0.00%</c:formatCode>
                <c:ptCount val="4"/>
                <c:pt idx="0" formatCode="0%">
                  <c:v>0.26</c:v>
                </c:pt>
                <c:pt idx="1">
                  <c:v>0.20799999999999999</c:v>
                </c:pt>
                <c:pt idx="2" formatCode="0%">
                  <c:v>0.2</c:v>
                </c:pt>
                <c:pt idx="3">
                  <c:v>0.17599999999999999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6507-4C61-81FB-46C9144EE53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6671977607684949"/>
          <c:y val="8.1289130295752826E-2"/>
          <c:w val="0.23018223650775549"/>
          <c:h val="0.8094139855729259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l-G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l-G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8.0167763811835532E-2"/>
          <c:y val="0.24055656294196751"/>
          <c:w val="0.83613090396331435"/>
          <c:h val="0.75156712856517871"/>
        </c:manualLayout>
      </c:layout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4E9D-4E83-8676-699566E57F52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4E9D-4E83-8676-699566E57F52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4E9D-4E83-8676-699566E57F52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4E9D-4E83-8676-699566E57F52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4E9D-4E83-8676-699566E57F52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4E9D-4E83-8676-699566E57F52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4E9D-4E83-8676-699566E57F52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F-4E9D-4E83-8676-699566E57F52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1-4E9D-4E83-8676-699566E57F52}"/>
              </c:ext>
            </c:extLst>
          </c:dPt>
          <c:dLbls>
            <c:dLbl>
              <c:idx val="0"/>
              <c:layout>
                <c:manualLayout>
                  <c:x val="0.18551234168326666"/>
                  <c:y val="-2.365438032352901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l-G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4E9D-4E83-8676-699566E57F52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0.22500000000000001"/>
                  <c:y val="4.6296296296296294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l-G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4E9D-4E83-8676-699566E57F52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0.23244192538963812"/>
                  <c:y val="-5.094427939763507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l-G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4E9D-4E83-8676-699566E57F52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0.26240765797240706"/>
                  <c:y val="-0.10651822985485844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l-G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4E9D-4E83-8676-699566E57F52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0.21898779420487163"/>
                  <c:y val="-0.16028231679332364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spc="0" baseline="0">
                      <a:solidFill>
                        <a:schemeClr val="accent5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l-G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4E9D-4E83-8676-699566E57F52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-9.2274858045565872E-2"/>
                  <c:y val="-0.20519140448148507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spc="0" baseline="0">
                      <a:solidFill>
                        <a:schemeClr val="accent6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l-G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B-4E9D-4E83-8676-699566E57F52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3.5865704697424693E-2"/>
                  <c:y val="-0.2028720032011390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spc="0" baseline="0">
                      <a:solidFill>
                        <a:schemeClr val="accent1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l-G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D-4E9D-4E83-8676-699566E57F52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0.1550883669170337"/>
                  <c:y val="-0.1788125067230677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spc="0" baseline="0">
                      <a:solidFill>
                        <a:schemeClr val="accent2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l-G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F-4E9D-4E83-8676-699566E57F52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8"/>
              <c:layout>
                <c:manualLayout>
                  <c:x val="0.28660576112499653"/>
                  <c:y val="-8.815560297036774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spc="0" baseline="0">
                      <a:solidFill>
                        <a:schemeClr val="accent3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l-G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1-4E9D-4E83-8676-699566E57F52}"/>
                </c:ext>
                <c:ext xmlns:c15="http://schemas.microsoft.com/office/drawing/2012/chart" uri="{CE6537A1-D6FC-4f65-9D91-7224C49458BB}">
                  <c15:layout>
                    <c:manualLayout>
                      <c:w val="0.28000872540987654"/>
                      <c:h val="0.11054480404529224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spc="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el-GR"/>
              </a:p>
            </c:txPr>
            <c:dLblPos val="outEnd"/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Sheet1!$B$4:$B$12</c:f>
              <c:strCache>
                <c:ptCount val="9"/>
                <c:pt idx="0">
                  <c:v>Νερό</c:v>
                </c:pt>
                <c:pt idx="1">
                  <c:v>Λίπος</c:v>
                </c:pt>
                <c:pt idx="2">
                  <c:v>Λακτόζη</c:v>
                </c:pt>
                <c:pt idx="3">
                  <c:v>Καζεΐνη</c:v>
                </c:pt>
                <c:pt idx="4">
                  <c:v>Πρωτεΐνη (Whey)</c:v>
                </c:pt>
                <c:pt idx="5">
                  <c:v>NPN</c:v>
                </c:pt>
                <c:pt idx="6">
                  <c:v>Minerals</c:v>
                </c:pt>
                <c:pt idx="7">
                  <c:v>Άλατα</c:v>
                </c:pt>
                <c:pt idx="8">
                  <c:v>Βιταμίνες &amp; Ένζυμα</c:v>
                </c:pt>
              </c:strCache>
            </c:strRef>
          </c:cat>
          <c:val>
            <c:numRef>
              <c:f>Sheet1!$C$4:$C$12</c:f>
              <c:numCache>
                <c:formatCode>0.00%</c:formatCode>
                <c:ptCount val="9"/>
                <c:pt idx="0">
                  <c:v>0.88600000000000001</c:v>
                </c:pt>
                <c:pt idx="1">
                  <c:v>4.3999999999999997E-2</c:v>
                </c:pt>
                <c:pt idx="2">
                  <c:v>4.5999999999999999E-2</c:v>
                </c:pt>
                <c:pt idx="3">
                  <c:v>2.7E-2</c:v>
                </c:pt>
                <c:pt idx="4">
                  <c:v>6.0000000000000001E-3</c:v>
                </c:pt>
                <c:pt idx="5">
                  <c:v>1E-3</c:v>
                </c:pt>
                <c:pt idx="6">
                  <c:v>7.0000000000000001E-3</c:v>
                </c:pt>
                <c:pt idx="7">
                  <c:v>1.6999999999999999E-3</c:v>
                </c:pt>
                <c:pt idx="8">
                  <c:v>1.2999999999999999E-3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2-4E9D-4E83-8676-699566E57F52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l-G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D69CB-8A0A-4FEE-9BBE-CFD900E3B865}" type="datetimeFigureOut">
              <a:rPr lang="en-US" smtClean="0"/>
              <a:t>12/30/2021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19A97-253F-4AB1-A70C-6620CA986B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6676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D69CB-8A0A-4FEE-9BBE-CFD900E3B865}" type="datetimeFigureOut">
              <a:rPr lang="en-US" smtClean="0"/>
              <a:t>12/30/2021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19A97-253F-4AB1-A70C-6620CA986B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6897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D69CB-8A0A-4FEE-9BBE-CFD900E3B865}" type="datetimeFigureOut">
              <a:rPr lang="en-US" smtClean="0"/>
              <a:t>12/30/2021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19A97-253F-4AB1-A70C-6620CA986B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9788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D69CB-8A0A-4FEE-9BBE-CFD900E3B865}" type="datetimeFigureOut">
              <a:rPr lang="en-US" smtClean="0"/>
              <a:t>12/30/2021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19A97-253F-4AB1-A70C-6620CA986B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4019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D69CB-8A0A-4FEE-9BBE-CFD900E3B865}" type="datetimeFigureOut">
              <a:rPr lang="en-US" smtClean="0"/>
              <a:t>12/30/2021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19A97-253F-4AB1-A70C-6620CA986B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5426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D69CB-8A0A-4FEE-9BBE-CFD900E3B865}" type="datetimeFigureOut">
              <a:rPr lang="en-US" smtClean="0"/>
              <a:t>12/30/2021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19A97-253F-4AB1-A70C-6620CA986B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5837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D69CB-8A0A-4FEE-9BBE-CFD900E3B865}" type="datetimeFigureOut">
              <a:rPr lang="en-US" smtClean="0"/>
              <a:t>12/30/2021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19A97-253F-4AB1-A70C-6620CA986B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5674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D69CB-8A0A-4FEE-9BBE-CFD900E3B865}" type="datetimeFigureOut">
              <a:rPr lang="en-US" smtClean="0"/>
              <a:t>12/30/2021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19A97-253F-4AB1-A70C-6620CA986B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4293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D69CB-8A0A-4FEE-9BBE-CFD900E3B865}" type="datetimeFigureOut">
              <a:rPr lang="en-US" smtClean="0"/>
              <a:t>12/30/2021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19A97-253F-4AB1-A70C-6620CA986B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4872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D69CB-8A0A-4FEE-9BBE-CFD900E3B865}" type="datetimeFigureOut">
              <a:rPr lang="en-US" smtClean="0"/>
              <a:t>12/30/2021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19A97-253F-4AB1-A70C-6620CA986B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8629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D69CB-8A0A-4FEE-9BBE-CFD900E3B865}" type="datetimeFigureOut">
              <a:rPr lang="en-US" smtClean="0"/>
              <a:t>12/30/2021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19A97-253F-4AB1-A70C-6620CA986B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6615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3D69CB-8A0A-4FEE-9BBE-CFD900E3B865}" type="datetimeFigureOut">
              <a:rPr lang="en-US" smtClean="0"/>
              <a:t>12/30/2021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519A97-253F-4AB1-A70C-6620CA986B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248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mailto:info@activelab.gr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ebp"/><Relationship Id="rId2" Type="http://schemas.openxmlformats.org/officeDocument/2006/relationships/image" Target="../media/image10.webp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JPG"/><Relationship Id="rId4" Type="http://schemas.openxmlformats.org/officeDocument/2006/relationships/image" Target="../media/image12.web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ebp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jp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emf"/><Relationship Id="rId4" Type="http://schemas.openxmlformats.org/officeDocument/2006/relationships/image" Target="../media/image22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e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f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emf"/><Relationship Id="rId4" Type="http://schemas.openxmlformats.org/officeDocument/2006/relationships/image" Target="../media/image36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mailto:info@activelab.gr" TargetMode="External"/><Relationship Id="rId3" Type="http://schemas.openxmlformats.org/officeDocument/2006/relationships/image" Target="../media/image41.png"/><Relationship Id="rId7" Type="http://schemas.openxmlformats.org/officeDocument/2006/relationships/image" Target="../media/image44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43.png"/><Relationship Id="rId10" Type="http://schemas.openxmlformats.org/officeDocument/2006/relationships/hyperlink" Target="mailto:apallas@activelab.gr" TargetMode="External"/><Relationship Id="rId4" Type="http://schemas.openxmlformats.org/officeDocument/2006/relationships/image" Target="../media/image42.png"/><Relationship Id="rId9" Type="http://schemas.openxmlformats.org/officeDocument/2006/relationships/hyperlink" Target="mailto:thliakos@activelab.gr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hyperlink" Target="mailto:apallas@activelab.gr" TargetMode="External"/><Relationship Id="rId5" Type="http://schemas.openxmlformats.org/officeDocument/2006/relationships/hyperlink" Target="mailto:thliakos@activelab.gr" TargetMode="External"/><Relationship Id="rId4" Type="http://schemas.openxmlformats.org/officeDocument/2006/relationships/hyperlink" Target="mailto:info@activelab.gr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activelab.gr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hyperlink" Target="mailto:apallas@activelab.gr" TargetMode="External"/><Relationship Id="rId4" Type="http://schemas.openxmlformats.org/officeDocument/2006/relationships/hyperlink" Target="mailto:thliakos@activelab.gr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Relationship Id="rId5" Type="http://schemas.openxmlformats.org/officeDocument/2006/relationships/chart" Target="../charts/char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web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71110" y="1758394"/>
            <a:ext cx="9144000" cy="1267440"/>
          </a:xfr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Autofit/>
          </a:bodyPr>
          <a:lstStyle/>
          <a:p>
            <a:r>
              <a:rPr lang="el-GR" sz="3600" b="1" dirty="0">
                <a:latin typeface="+mn-lt"/>
              </a:rPr>
              <a:t/>
            </a:r>
            <a:br>
              <a:rPr lang="el-GR" sz="3600" b="1" dirty="0">
                <a:latin typeface="+mn-lt"/>
              </a:rPr>
            </a:br>
            <a:r>
              <a:rPr lang="en-US" sz="3600" b="1" dirty="0">
                <a:latin typeface="+mn-lt"/>
              </a:rPr>
              <a:t>“</a:t>
            </a:r>
            <a:r>
              <a:rPr lang="el-GR" sz="3600" b="1" dirty="0">
                <a:latin typeface="+mn-lt"/>
              </a:rPr>
              <a:t>ΕΡΓΑΣΤΗΡΙΑΚΟΣ ΕΛΕΓΧΟΣ ΠΟΙΟΤΙΚΩΝ ΧΑΡΑΚΤΗΡΙΣΤΙΚΩΝ ΓΑΛΑΚΤΟΣ</a:t>
            </a:r>
            <a:r>
              <a:rPr lang="en-US" sz="3600" b="1" dirty="0">
                <a:latin typeface="+mn-lt"/>
              </a:rPr>
              <a:t>”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0025" y="3395134"/>
            <a:ext cx="6530976" cy="3253316"/>
          </a:xfrm>
          <a:noFill/>
        </p:spPr>
        <p:txBody>
          <a:bodyPr>
            <a:normAutofit fontScale="92500" lnSpcReduction="10000"/>
          </a:bodyPr>
          <a:lstStyle/>
          <a:p>
            <a:pPr algn="l"/>
            <a:r>
              <a:rPr lang="en-US" sz="3500" b="1" dirty="0" err="1"/>
              <a:t>Activelab</a:t>
            </a:r>
            <a:r>
              <a:rPr lang="en-US" sz="3500" b="1" dirty="0"/>
              <a:t> – </a:t>
            </a:r>
            <a:r>
              <a:rPr lang="el-GR" sz="3500" b="1" dirty="0"/>
              <a:t>Εξοπλισμός Εργαστηρίου</a:t>
            </a:r>
          </a:p>
          <a:p>
            <a:pPr algn="l"/>
            <a:r>
              <a:rPr lang="el-GR" sz="1800" b="1" u="sng" dirty="0"/>
              <a:t>ΠΑΡΟΥΣΙΑΣΗ</a:t>
            </a:r>
            <a:r>
              <a:rPr lang="el-GR" sz="1800" b="1" dirty="0"/>
              <a:t>: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l-GR" sz="1800" dirty="0"/>
              <a:t>ΘΕΟΔΩΡΟΣ ΛΙΑΚΟΣ, ΧΗΜΙΚΟΣ </a:t>
            </a:r>
            <a:r>
              <a:rPr lang="en-US" sz="1800" dirty="0"/>
              <a:t>PhD, </a:t>
            </a:r>
            <a:r>
              <a:rPr lang="el-GR" sz="1800" dirty="0"/>
              <a:t>ΑΠΘ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l-GR" sz="1800" dirty="0"/>
              <a:t>ΑΡΙΣΤΕΙΔΗΣ ΠΑΛΛΑΣ, ΧΗΜΙΚΟΣ ΑΠΘ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endParaRPr lang="el-GR" sz="1800" dirty="0"/>
          </a:p>
          <a:p>
            <a:pPr algn="l"/>
            <a:r>
              <a:rPr lang="el-GR" sz="1800" b="1" u="sng" dirty="0"/>
              <a:t>ΣΤΟΙΧΕΙΑ ΕΠΙΚΟΙΝΩΝΙΑΣ</a:t>
            </a:r>
            <a:r>
              <a:rPr lang="el-GR" sz="1800" dirty="0"/>
              <a:t>: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l-GR" sz="1800" b="1" dirty="0"/>
              <a:t>ΔΙΕΥΘΥΝΣΗ</a:t>
            </a:r>
            <a:r>
              <a:rPr lang="el-GR" sz="1800" dirty="0"/>
              <a:t>: Δημητρακοπούλου 12, Θεσσαλονίκη</a:t>
            </a:r>
            <a:endParaRPr lang="en-US" sz="1800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l-GR" sz="1800" b="1" dirty="0"/>
              <a:t>ΤΗΛ.: </a:t>
            </a:r>
            <a:r>
              <a:rPr lang="el-GR" sz="1800" dirty="0"/>
              <a:t>2314000166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l-GR" sz="1800" b="1" dirty="0"/>
              <a:t>Ε-</a:t>
            </a:r>
            <a:r>
              <a:rPr lang="en-US" sz="1800" b="1" dirty="0"/>
              <a:t>mail: </a:t>
            </a:r>
            <a:r>
              <a:rPr lang="en-US" sz="1800" dirty="0">
                <a:hlinkClick r:id="rId2"/>
              </a:rPr>
              <a:t>info@activelab.gr</a:t>
            </a:r>
            <a:endParaRPr lang="en-US" sz="1800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35" y="42335"/>
            <a:ext cx="3257550" cy="125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3556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1C26275-8DA3-4FA0-B3AA-A1C9D8CF22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370" y="0"/>
            <a:ext cx="2724230" cy="865981"/>
          </a:xfr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Autofit/>
          </a:bodyPr>
          <a:lstStyle/>
          <a:p>
            <a:r>
              <a:rPr lang="el-GR" sz="3200" b="1" u="sng" dirty="0">
                <a:solidFill>
                  <a:prstClr val="black"/>
                </a:solidFill>
                <a:latin typeface="Calibri" panose="020F0502020204030204"/>
              </a:rPr>
              <a:t>Οξύτητα - </a:t>
            </a:r>
            <a:r>
              <a:rPr lang="en-US" sz="3200" b="1" u="sng" dirty="0">
                <a:solidFill>
                  <a:prstClr val="black"/>
                </a:solidFill>
                <a:latin typeface="Calibri" panose="020F0502020204030204"/>
              </a:rPr>
              <a:t>pH</a:t>
            </a:r>
            <a:endParaRPr lang="el-GR" sz="3200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3288448"/>
              </p:ext>
            </p:extLst>
          </p:nvPr>
        </p:nvGraphicFramePr>
        <p:xfrm>
          <a:off x="171370" y="922866"/>
          <a:ext cx="7347030" cy="286512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285856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48846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l-GR" dirty="0"/>
                        <a:t>Τεχνικά</a:t>
                      </a:r>
                      <a:r>
                        <a:rPr lang="el-GR" baseline="0" dirty="0"/>
                        <a:t> χαρακτηριστικά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KNICK, 902 </a:t>
                      </a:r>
                      <a:r>
                        <a:rPr lang="en-US" b="1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Portavo</a:t>
                      </a:r>
                      <a:endParaRPr lang="el-GR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l-GR" b="1" dirty="0"/>
                        <a:t>Κλίμακα</a:t>
                      </a:r>
                      <a:r>
                        <a:rPr lang="el-GR" b="1" baseline="0" dirty="0"/>
                        <a:t> </a:t>
                      </a:r>
                      <a:r>
                        <a:rPr lang="en-US" b="1" baseline="0" dirty="0"/>
                        <a:t>pH</a:t>
                      </a:r>
                      <a:endParaRPr lang="el-G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-2.000…….16.000</a:t>
                      </a:r>
                      <a:endParaRPr lang="el-GR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l-GR" b="1" dirty="0"/>
                        <a:t>Ταχύτητα μέτρησης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1s</a:t>
                      </a:r>
                      <a:endParaRPr lang="el-GR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l-GR" b="1" dirty="0"/>
                        <a:t>Εύρος</a:t>
                      </a:r>
                      <a:r>
                        <a:rPr lang="el-GR" b="1" baseline="0" dirty="0"/>
                        <a:t> θερμοκρασίας</a:t>
                      </a:r>
                      <a:r>
                        <a:rPr lang="en-US" b="1" baseline="0" dirty="0"/>
                        <a:t> (Pt1000)</a:t>
                      </a:r>
                      <a:endParaRPr lang="el-G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-40…….250 </a:t>
                      </a:r>
                      <a:r>
                        <a:rPr lang="en-US" dirty="0" err="1"/>
                        <a:t>oC</a:t>
                      </a:r>
                      <a:endParaRPr lang="el-GR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l-GR" b="1" dirty="0"/>
                        <a:t>Βαθμονόμηση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/>
                        <a:t>Αυτόματη αναγνώριση των </a:t>
                      </a:r>
                      <a:r>
                        <a:rPr lang="en-US" dirty="0"/>
                        <a:t>buffers</a:t>
                      </a:r>
                      <a:endParaRPr lang="el-GR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l-GR" b="1" dirty="0"/>
                        <a:t>Κατασκευή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PA12 GF30 (silver gray RAL 7001) + TPE (black)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l-GR" b="1" dirty="0"/>
                        <a:t>Προστασία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IP66/67</a:t>
                      </a:r>
                      <a:endParaRPr lang="el-GR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71370" y="3778832"/>
            <a:ext cx="705466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Στιβαρή κατασκευή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Ανθεκτικό σε χημικά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Ακρίβεια μετρήσεων 3</a:t>
            </a:r>
            <a:r>
              <a:rPr lang="el-GR" sz="24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ων</a:t>
            </a:r>
            <a:r>
              <a:rPr lang="el-G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δεκαδικών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Οθόνη 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anti-scratch </a:t>
            </a:r>
            <a:r>
              <a:rPr lang="el-G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για ευκρίνεια που διαρκεί πολλά χρόνια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Λειτουργία πάνω από 1000 ώρες με μπαταρίες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781" y="471292"/>
            <a:ext cx="3044158" cy="304415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44796">
            <a:off x="7531157" y="1199071"/>
            <a:ext cx="2112444" cy="21124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48513">
            <a:off x="7631876" y="4378598"/>
            <a:ext cx="1914727" cy="191472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8075752" y="100273"/>
            <a:ext cx="1023257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SE 101N</a:t>
            </a:r>
            <a:endParaRPr lang="el-GR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8075750" y="3537279"/>
            <a:ext cx="1023257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SE 104N</a:t>
            </a:r>
            <a:endParaRPr lang="el-GR" b="1" dirty="0"/>
          </a:p>
        </p:txBody>
      </p:sp>
      <p:sp>
        <p:nvSpPr>
          <p:cNvPr id="16" name="TextBox 15"/>
          <p:cNvSpPr txBox="1"/>
          <p:nvPr/>
        </p:nvSpPr>
        <p:spPr>
          <a:xfrm rot="16200000">
            <a:off x="6481164" y="1722041"/>
            <a:ext cx="31162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400" dirty="0"/>
              <a:t>Απλό ηλεκτρόδιο για μετρήσεις σε υγρά δείγματα</a:t>
            </a:r>
          </a:p>
        </p:txBody>
      </p:sp>
      <p:sp>
        <p:nvSpPr>
          <p:cNvPr id="17" name="TextBox 16"/>
          <p:cNvSpPr txBox="1"/>
          <p:nvPr/>
        </p:nvSpPr>
        <p:spPr>
          <a:xfrm rot="16200000">
            <a:off x="6248871" y="4867567"/>
            <a:ext cx="34576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400" dirty="0"/>
              <a:t>Μυτερό ηλεκτρόδιο για μετρήσεις σε στερεά/ημιστερεά δείγματα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4256" y="4138577"/>
            <a:ext cx="1981200" cy="1981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0356370" y="3828307"/>
            <a:ext cx="876972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BUFFERS</a:t>
            </a:r>
            <a:endParaRPr lang="el-GR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315158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1C26275-8DA3-4FA0-B3AA-A1C9D8CF22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370" y="0"/>
            <a:ext cx="2724230" cy="865981"/>
          </a:xfr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Autofit/>
          </a:bodyPr>
          <a:lstStyle/>
          <a:p>
            <a:r>
              <a:rPr lang="el-GR" sz="3200" b="1" u="sng" dirty="0">
                <a:solidFill>
                  <a:prstClr val="black"/>
                </a:solidFill>
                <a:latin typeface="Calibri" panose="020F0502020204030204"/>
              </a:rPr>
              <a:t>Οξύτητα - </a:t>
            </a:r>
            <a:r>
              <a:rPr lang="en-US" sz="3200" b="1" u="sng" dirty="0">
                <a:solidFill>
                  <a:prstClr val="black"/>
                </a:solidFill>
                <a:latin typeface="Calibri" panose="020F0502020204030204"/>
              </a:rPr>
              <a:t>pH</a:t>
            </a:r>
            <a:endParaRPr lang="el-GR" sz="3200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5295860"/>
              </p:ext>
            </p:extLst>
          </p:nvPr>
        </p:nvGraphicFramePr>
        <p:xfrm>
          <a:off x="189220" y="1386315"/>
          <a:ext cx="7347030" cy="259588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285856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48846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l-GR" dirty="0"/>
                        <a:t>Τεχνικά</a:t>
                      </a:r>
                      <a:r>
                        <a:rPr lang="el-GR" baseline="0" dirty="0"/>
                        <a:t> χαρακτηριστικά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METTLER</a:t>
                      </a:r>
                      <a:r>
                        <a:rPr lang="en-US" b="1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TOLEDO, </a:t>
                      </a:r>
                      <a:r>
                        <a:rPr lang="en-US" b="1" baseline="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FiveGo</a:t>
                      </a:r>
                      <a:endParaRPr lang="el-GR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l-GR" b="1" dirty="0"/>
                        <a:t>Κλίμακα</a:t>
                      </a:r>
                      <a:r>
                        <a:rPr lang="el-GR" b="1" baseline="0" dirty="0"/>
                        <a:t> </a:t>
                      </a:r>
                      <a:r>
                        <a:rPr lang="en-US" b="1" baseline="0" dirty="0"/>
                        <a:t>pH</a:t>
                      </a:r>
                      <a:endParaRPr lang="el-G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0.00…….14.00</a:t>
                      </a:r>
                      <a:endParaRPr lang="el-GR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l-GR" b="1" dirty="0"/>
                        <a:t>Ταχύτητα μέτρησης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Manual</a:t>
                      </a:r>
                      <a:r>
                        <a:rPr lang="en-US" baseline="0" dirty="0"/>
                        <a:t> or automatic endpoint</a:t>
                      </a:r>
                      <a:endParaRPr lang="el-GR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l-GR" b="1" dirty="0"/>
                        <a:t>Εύρος</a:t>
                      </a:r>
                      <a:r>
                        <a:rPr lang="el-GR" b="1" baseline="0" dirty="0"/>
                        <a:t> θερμοκρασίας</a:t>
                      </a:r>
                      <a:endParaRPr lang="el-G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0…….100 </a:t>
                      </a:r>
                      <a:r>
                        <a:rPr lang="en-US" dirty="0" err="1"/>
                        <a:t>oC</a:t>
                      </a:r>
                      <a:endParaRPr lang="el-GR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l-GR" b="1" dirty="0"/>
                        <a:t>Βαθμονόμηση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/>
                        <a:t>Αυτόματη αναγνώριση των </a:t>
                      </a:r>
                      <a:r>
                        <a:rPr lang="en-US" dirty="0"/>
                        <a:t>buffers</a:t>
                      </a:r>
                      <a:endParaRPr lang="el-GR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l-GR" b="1" dirty="0"/>
                        <a:t>Κατασκευή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8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Πλαστικό </a:t>
                      </a:r>
                      <a:r>
                        <a:rPr lang="en-US" sz="18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ABS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l-GR" b="1" dirty="0"/>
                        <a:t>Προστασία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IP67</a:t>
                      </a:r>
                      <a:endParaRPr lang="el-GR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81963" y="4344347"/>
            <a:ext cx="705466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Εργονομικός σχεδιασμός για χρήση με 1 χέρι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Ακρίβεια μετρήσεων 2 δεκαδικών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Μεγάλη οθόνη 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LCD</a:t>
            </a:r>
            <a:endParaRPr lang="el-G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Λειτουργία πάνω από 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l-G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00 ώρες με μπαταρίες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493600" y="240883"/>
            <a:ext cx="1023257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LE438</a:t>
            </a:r>
            <a:endParaRPr lang="el-GR" b="1" dirty="0"/>
          </a:p>
        </p:txBody>
      </p:sp>
      <p:sp>
        <p:nvSpPr>
          <p:cNvPr id="17" name="TextBox 16"/>
          <p:cNvSpPr txBox="1"/>
          <p:nvPr/>
        </p:nvSpPr>
        <p:spPr>
          <a:xfrm rot="16200000">
            <a:off x="6676546" y="5069926"/>
            <a:ext cx="34576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400" dirty="0"/>
              <a:t>Μυτερό ηλεκτρόδιο για μετρήσεις σε στερεά/ημιστερεά δείγματα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0356370" y="3828307"/>
            <a:ext cx="876972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BUFFERS</a:t>
            </a:r>
            <a:endParaRPr lang="el-GR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7680218" y="5234839"/>
            <a:ext cx="2650024" cy="36217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29870">
            <a:off x="8005486" y="1079450"/>
            <a:ext cx="2267276" cy="226727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 rot="16200000">
            <a:off x="6822843" y="1894361"/>
            <a:ext cx="31162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400" dirty="0"/>
              <a:t>Απλό ηλεκτρόδιο για μετρήσεις σε υγρά δείγματα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5368" y="-344340"/>
            <a:ext cx="4901609" cy="490160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8493601" y="3597714"/>
            <a:ext cx="1023257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LE 427</a:t>
            </a:r>
            <a:endParaRPr lang="el-GR" b="1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7414" y="4344347"/>
            <a:ext cx="2277515" cy="1439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7920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1729" y="4734560"/>
            <a:ext cx="2860271" cy="212344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AC8EBC6-2DB1-470B-9A9A-29CFCB45E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975" y="76200"/>
            <a:ext cx="4147185" cy="801688"/>
          </a:xfr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/>
          </a:bodyPr>
          <a:lstStyle/>
          <a:p>
            <a:r>
              <a:rPr lang="el-GR" sz="3200" b="1" dirty="0">
                <a:solidFill>
                  <a:prstClr val="black"/>
                </a:solidFill>
                <a:latin typeface="Calibri" panose="020F0502020204030204"/>
              </a:rPr>
              <a:t>ΣΗΜΕΙΟ ΠΗΞΕΩΣ (ΣΠ)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/>
              </a:rPr>
              <a:t>:</a:t>
            </a:r>
            <a:endParaRPr lang="el-GR" dirty="0"/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43E804C0-3CBA-45D6-865F-DE1E26EEBA7C}"/>
              </a:ext>
            </a:extLst>
          </p:cNvPr>
          <p:cNvSpPr/>
          <p:nvPr/>
        </p:nvSpPr>
        <p:spPr>
          <a:xfrm>
            <a:off x="180975" y="868672"/>
            <a:ext cx="11733521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l-GR" altLang="el-GR" sz="2400" dirty="0"/>
              <a:t>Το ΣΠ αποτελεί για το γάλα μία από τις πιο σταθερές φυσικές ιδιότητες του, που επηρεάζεται λίγο κατά την γαλακτική περίοδο (μειωμένο στην αρχή και το τέλος  και αυξημένο στο μέσο). </a:t>
            </a:r>
            <a:endParaRPr lang="en-US" altLang="el-GR" sz="2400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l-GR" altLang="el-GR" sz="2400" dirty="0"/>
              <a:t>Σε περίπτωση προσθήκης νερού το ΣΠ μεταβάλλεται σημαντικά και για αυτό και ο προσδιορισμός του αποτελεί </a:t>
            </a:r>
            <a:r>
              <a:rPr lang="el-GR" altLang="el-GR" sz="24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ένα τρόπο υπολογισμού της νοθείας του γάλακτος με νερό</a:t>
            </a:r>
            <a:r>
              <a:rPr lang="el-GR" altLang="el-GR" sz="2400" dirty="0"/>
              <a:t>. </a:t>
            </a:r>
            <a:endParaRPr lang="en-US" altLang="el-GR" sz="2400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l-GR" sz="2400" dirty="0"/>
              <a:t>Η παρουσία προστιθέμενου νερού στο γάλα συχνά οφείλεται απλώς σε ατύχημα, απροσεξία, λανθασμένες πρακτικές και / ή ελαττωματικό εξοπλισμό κατά τη διάρκεια της διαδικασίας αρμέγματος: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l-GR" sz="2400" b="1" u="sng" dirty="0"/>
              <a:t>Σχετιζόμενες Αιτίες </a:t>
            </a:r>
            <a:r>
              <a:rPr lang="el-GR" sz="2400" dirty="0"/>
              <a:t>:</a:t>
            </a:r>
            <a:endParaRPr lang="en-US" sz="2400" dirty="0"/>
          </a:p>
          <a:p>
            <a:pPr marL="630238" indent="-265113" algn="just">
              <a:buFont typeface="Wingdings" panose="05000000000000000000" pitchFamily="2" charset="2"/>
              <a:buChar char="Ø"/>
            </a:pPr>
            <a:r>
              <a:rPr lang="el-GR" sz="2400" dirty="0"/>
              <a:t>Χρόνος του έτους (υψηλότερα σημεία πήξης το καλοκαίρι)</a:t>
            </a:r>
            <a:endParaRPr lang="en-US" sz="2400" dirty="0"/>
          </a:p>
          <a:p>
            <a:pPr marL="630238" indent="-265113" algn="just">
              <a:buFont typeface="Wingdings" panose="05000000000000000000" pitchFamily="2" charset="2"/>
              <a:buChar char="Ø"/>
            </a:pPr>
            <a:r>
              <a:rPr lang="el-GR" sz="2400" dirty="0"/>
              <a:t>Τύπος τροφοδοσίας (ξαφνικές αλλαγές στο επίπεδο υγρασίας)</a:t>
            </a:r>
            <a:endParaRPr lang="en-US" sz="2400" dirty="0"/>
          </a:p>
          <a:p>
            <a:pPr marL="630238" indent="-265113" algn="just">
              <a:buFont typeface="Wingdings" panose="05000000000000000000" pitchFamily="2" charset="2"/>
              <a:buChar char="Ø"/>
            </a:pPr>
            <a:r>
              <a:rPr lang="el-GR" sz="2400" dirty="0"/>
              <a:t>Μη ισορροπημένο σιτηρέσιο (ακατάλληλα επίπεδα NaCl)</a:t>
            </a:r>
            <a:endParaRPr lang="en-US" sz="2400" dirty="0"/>
          </a:p>
          <a:p>
            <a:pPr marL="630238" indent="-265113" algn="just">
              <a:buFont typeface="Wingdings" panose="05000000000000000000" pitchFamily="2" charset="2"/>
              <a:buChar char="Ø"/>
            </a:pPr>
            <a:r>
              <a:rPr lang="el-GR" sz="2400" dirty="0"/>
              <a:t>Ανεπαρκής προσφορά καθαρού πόσιμου νερού για τα ζώα</a:t>
            </a:r>
            <a:endParaRPr lang="en-US" sz="2400" dirty="0"/>
          </a:p>
          <a:p>
            <a:pPr marL="630238" indent="-265113" algn="just">
              <a:buFont typeface="Wingdings" panose="05000000000000000000" pitchFamily="2" charset="2"/>
              <a:buChar char="Ø"/>
            </a:pPr>
            <a:r>
              <a:rPr lang="el-GR" sz="2400" dirty="0"/>
              <a:t>Κακή συντήρηση/καθαρισμός του εξοπλισμού αρμέγματος</a:t>
            </a:r>
          </a:p>
        </p:txBody>
      </p:sp>
    </p:spTree>
    <p:extLst>
      <p:ext uri="{BB962C8B-B14F-4D97-AF65-F5344CB8AC3E}">
        <p14:creationId xmlns:p14="http://schemas.microsoft.com/office/powerpoint/2010/main" val="16206259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986C7B53-5F73-451C-833D-E8D8BDDD1A08}"/>
              </a:ext>
            </a:extLst>
          </p:cNvPr>
          <p:cNvSpPr/>
          <p:nvPr/>
        </p:nvSpPr>
        <p:spPr>
          <a:xfrm>
            <a:off x="316834" y="865597"/>
            <a:ext cx="11461072" cy="5201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400" dirty="0"/>
              <a:t>Ανεξάρτητα από το ποια είναι η αιτία, η παρουσία προστιθέμενου </a:t>
            </a:r>
            <a:endParaRPr lang="en-US" sz="2400" dirty="0"/>
          </a:p>
          <a:p>
            <a:r>
              <a:rPr lang="el-GR" sz="2400" dirty="0"/>
              <a:t>νερού στο γάλα αποτελεί κόστος για τη βιομηχανία:</a:t>
            </a:r>
          </a:p>
          <a:p>
            <a:endParaRPr lang="el-GR" sz="2400" dirty="0"/>
          </a:p>
          <a:p>
            <a:r>
              <a:rPr lang="el-GR" sz="2400" b="1" u="sng" dirty="0"/>
              <a:t>Συνέπειες προσθήκης νερού στο γάλα</a:t>
            </a:r>
            <a:r>
              <a:rPr lang="el-GR" sz="2400" dirty="0"/>
              <a:t>: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l-GR" sz="2400" dirty="0"/>
              <a:t>Περιορίζει τη θρεπτική αξία του γάλακτος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l-GR" sz="2400" dirty="0"/>
              <a:t>Μολύνει το γάλα με βακτήρια και / ή χημικά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l-GR" sz="2400" dirty="0"/>
              <a:t>Πρόκειται για άμεση παραβίαση του κανονισμού για τα πρότυπα του κλάδου του γάλακτος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l-GR" sz="2400" dirty="0"/>
              <a:t>Επηρεάζει την τιμή της δεξαμενής γάλακτος:</a:t>
            </a:r>
          </a:p>
          <a:p>
            <a:endParaRPr lang="el-GR" sz="2400" dirty="0"/>
          </a:p>
          <a:p>
            <a:r>
              <a:rPr lang="el-GR" sz="24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Παράδειγμα</a:t>
            </a:r>
            <a:r>
              <a:rPr lang="el-GR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κάθε δεξαμενή 20.000 λίτρων με 5% προστιθέμενο νερό ισούται με 1000 λίτρα νερού, όπου 0,35 ευρώ / λίτρο = 350 ευρώ. </a:t>
            </a:r>
          </a:p>
          <a:p>
            <a:endParaRPr lang="el-GR" sz="2400" i="1" dirty="0"/>
          </a:p>
          <a:p>
            <a:r>
              <a:rPr lang="el-GR" sz="2000" dirty="0"/>
              <a:t>*Το συνολικό επιπλέον κόστος εξαρτάται από το πόσες δεξαμενές / ημέρα λαμβάνονται.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24583" y="477044"/>
            <a:ext cx="2453323" cy="2453323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="" xmlns:a16="http://schemas.microsoft.com/office/drawing/2014/main" id="{EAC8EBC6-2DB1-470B-9A9A-29CFCB45E140}"/>
              </a:ext>
            </a:extLst>
          </p:cNvPr>
          <p:cNvSpPr txBox="1">
            <a:spLocks/>
          </p:cNvSpPr>
          <p:nvPr/>
        </p:nvSpPr>
        <p:spPr>
          <a:xfrm>
            <a:off x="180975" y="76200"/>
            <a:ext cx="4147185" cy="801688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sz="3200" b="1">
                <a:solidFill>
                  <a:prstClr val="black"/>
                </a:solidFill>
                <a:latin typeface="Calibri" panose="020F0502020204030204"/>
              </a:rPr>
              <a:t>ΣΗΜΕΙΟ ΠΗΞΕΩΣ (ΣΠ)</a:t>
            </a:r>
            <a:r>
              <a:rPr lang="en-US" sz="3200" b="1">
                <a:solidFill>
                  <a:prstClr val="black"/>
                </a:solidFill>
                <a:latin typeface="Calibri" panose="020F0502020204030204"/>
              </a:rPr>
              <a:t>: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3494151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AC8EBC6-2DB1-470B-9A9A-29CFCB45E140}"/>
              </a:ext>
            </a:extLst>
          </p:cNvPr>
          <p:cNvSpPr txBox="1">
            <a:spLocks/>
          </p:cNvSpPr>
          <p:nvPr/>
        </p:nvSpPr>
        <p:spPr>
          <a:xfrm>
            <a:off x="180975" y="76200"/>
            <a:ext cx="4147185" cy="801688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sz="3200" b="1">
                <a:solidFill>
                  <a:prstClr val="black"/>
                </a:solidFill>
                <a:latin typeface="Calibri" panose="020F0502020204030204"/>
              </a:rPr>
              <a:t>ΣΗΜΕΙΟ ΠΗΞΕΩΣ (ΣΠ)</a:t>
            </a:r>
            <a:r>
              <a:rPr lang="en-US" sz="3200" b="1">
                <a:solidFill>
                  <a:prstClr val="black"/>
                </a:solidFill>
                <a:latin typeface="Calibri" panose="020F0502020204030204"/>
              </a:rPr>
              <a:t>:</a:t>
            </a:r>
            <a:endParaRPr lang="el-GR" dirty="0"/>
          </a:p>
        </p:txBody>
      </p:sp>
      <p:sp>
        <p:nvSpPr>
          <p:cNvPr id="3" name="TextBox 2"/>
          <p:cNvSpPr txBox="1"/>
          <p:nvPr/>
        </p:nvSpPr>
        <p:spPr>
          <a:xfrm>
            <a:off x="180975" y="877888"/>
            <a:ext cx="12011025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ΠΡΟΣΤΙΘΕΜΕΝΟ ΝΕΡΟ – ΜΕΘΟΔΟΣ ΑΝΑΛΥΣΗΣ</a:t>
            </a:r>
          </a:p>
          <a:p>
            <a:pPr algn="ctr"/>
            <a:endParaRPr lang="el-G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l-GR" sz="2400" u="sng" dirty="0"/>
              <a:t>Η μοναδική επίσημη μέθοδος μέτρησης του προστιθέμενου νερού είναι:</a:t>
            </a:r>
          </a:p>
          <a:p>
            <a:pPr algn="ctr"/>
            <a:endParaRPr lang="el-GR" sz="2400" dirty="0"/>
          </a:p>
          <a:p>
            <a:pPr algn="ctr"/>
            <a:r>
              <a:rPr 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Ο ΠΡΟΣΔΙΟΡΙΣΜΟΣ ΤΟΥ ΣΗΜΕΙΟΥ ΠΗΞΕΩΣ</a:t>
            </a:r>
          </a:p>
          <a:p>
            <a:pPr algn="ctr"/>
            <a:r>
              <a:rPr lang="el-GR" sz="2400" dirty="0">
                <a:solidFill>
                  <a:srgbClr val="FF0000"/>
                </a:solidFill>
              </a:rPr>
              <a:t>ή κρυοσκοπία, σύμφωνα με τον κανονισμό </a:t>
            </a:r>
            <a:r>
              <a:rPr lang="en-US" sz="2400" dirty="0">
                <a:solidFill>
                  <a:srgbClr val="FF0000"/>
                </a:solidFill>
              </a:rPr>
              <a:t>IDF-ISO 5764:2009</a:t>
            </a:r>
            <a:endParaRPr lang="en-US" sz="2400" dirty="0"/>
          </a:p>
          <a:p>
            <a:pPr algn="ctr"/>
            <a:endParaRPr lang="en-US" sz="2400" dirty="0">
              <a:solidFill>
                <a:srgbClr val="FF0000"/>
              </a:solidFill>
            </a:endParaRPr>
          </a:p>
          <a:p>
            <a:r>
              <a:rPr lang="el-GR" sz="2400" dirty="0"/>
              <a:t>Προσφάτως έχουν ανακαλυφθεί και άλλες μέθοδοι</a:t>
            </a:r>
            <a:r>
              <a:rPr lang="en-US" sz="2400" dirty="0"/>
              <a:t> </a:t>
            </a:r>
            <a:r>
              <a:rPr lang="el-GR" sz="2400" dirty="0"/>
              <a:t>ανάλυσης:</a:t>
            </a:r>
          </a:p>
          <a:p>
            <a:endParaRPr lang="el-GR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Infrared &amp; FT-IR</a:t>
            </a:r>
            <a:endParaRPr lang="el-GR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Ultrasonic</a:t>
            </a:r>
            <a:endParaRPr lang="el-GR" sz="2400" dirty="0"/>
          </a:p>
          <a:p>
            <a:endParaRPr lang="el-GR" sz="2400" dirty="0"/>
          </a:p>
          <a:p>
            <a:r>
              <a:rPr lang="el-GR" sz="2400" i="1" u="sng" dirty="0"/>
              <a:t>Τα αποτελέσματα αυτών των μεθόδων δεν είναι επίσημα και </a:t>
            </a:r>
            <a:r>
              <a:rPr lang="el-GR" sz="2400" b="1" i="1" u="sng" dirty="0"/>
              <a:t>ΠΡΕΠΕΙ</a:t>
            </a:r>
            <a:r>
              <a:rPr lang="el-GR" sz="2400" i="1" u="sng" dirty="0"/>
              <a:t> να επιβεβαιωθούν με κρυοσκοπία</a:t>
            </a:r>
          </a:p>
        </p:txBody>
      </p:sp>
    </p:spTree>
    <p:extLst>
      <p:ext uri="{BB962C8B-B14F-4D97-AF65-F5344CB8AC3E}">
        <p14:creationId xmlns:p14="http://schemas.microsoft.com/office/powerpoint/2010/main" val="6094135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AC8EBC6-2DB1-470B-9A9A-29CFCB45E140}"/>
              </a:ext>
            </a:extLst>
          </p:cNvPr>
          <p:cNvSpPr txBox="1">
            <a:spLocks/>
          </p:cNvSpPr>
          <p:nvPr/>
        </p:nvSpPr>
        <p:spPr>
          <a:xfrm>
            <a:off x="180975" y="76200"/>
            <a:ext cx="4147185" cy="801688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sz="3200" b="1">
                <a:solidFill>
                  <a:prstClr val="black"/>
                </a:solidFill>
                <a:latin typeface="Calibri" panose="020F0502020204030204"/>
              </a:rPr>
              <a:t>ΣΗΜΕΙΟ ΠΗΞΕΩΣ (ΣΠ)</a:t>
            </a:r>
            <a:r>
              <a:rPr lang="en-US" sz="3200" b="1">
                <a:solidFill>
                  <a:prstClr val="black"/>
                </a:solidFill>
                <a:latin typeface="Calibri" panose="020F0502020204030204"/>
              </a:rPr>
              <a:t>:</a:t>
            </a:r>
            <a:endParaRPr lang="el-GR" dirty="0"/>
          </a:p>
        </p:txBody>
      </p:sp>
      <p:sp>
        <p:nvSpPr>
          <p:cNvPr id="3" name="TextBox 2"/>
          <p:cNvSpPr txBox="1"/>
          <p:nvPr/>
        </p:nvSpPr>
        <p:spPr>
          <a:xfrm>
            <a:off x="180975" y="877889"/>
            <a:ext cx="27247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/>
              <a:t>ΚΡΥΟΣΚΟΠΙΑ</a:t>
            </a:r>
            <a:endParaRPr lang="el-GR" sz="2400" dirty="0"/>
          </a:p>
          <a:p>
            <a:endParaRPr lang="el-GR" sz="24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363" y="1383766"/>
            <a:ext cx="2374007" cy="33245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3650" y="1383766"/>
            <a:ext cx="2315416" cy="33245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72346" y="1383766"/>
            <a:ext cx="2527169" cy="332452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19915" y="76200"/>
            <a:ext cx="4179600" cy="119504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375817" y="4973211"/>
            <a:ext cx="325108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err="1">
                <a:solidFill>
                  <a:srgbClr val="008000"/>
                </a:solidFill>
              </a:rPr>
              <a:t>CryoTouch</a:t>
            </a:r>
            <a:r>
              <a:rPr lang="en-US" sz="2400" b="1" dirty="0">
                <a:solidFill>
                  <a:srgbClr val="008000"/>
                </a:solidFill>
              </a:rPr>
              <a:t> </a:t>
            </a:r>
            <a:r>
              <a:rPr lang="el-GR" sz="2400" b="1" dirty="0">
                <a:solidFill>
                  <a:srgbClr val="008000"/>
                </a:solidFill>
              </a:rPr>
              <a:t>20</a:t>
            </a:r>
          </a:p>
          <a:p>
            <a:pPr algn="ctr"/>
            <a:r>
              <a:rPr lang="el-GR" sz="2400" b="1" dirty="0">
                <a:solidFill>
                  <a:srgbClr val="008000"/>
                </a:solidFill>
              </a:rPr>
              <a:t>Κρυοσκόπιο 20 θέσεων</a:t>
            </a:r>
            <a:r>
              <a:rPr lang="en-US" sz="2400" b="1" dirty="0">
                <a:solidFill>
                  <a:srgbClr val="008000"/>
                </a:solidFill>
              </a:rPr>
              <a:t> </a:t>
            </a:r>
            <a:endParaRPr lang="el-GR" sz="2400" dirty="0"/>
          </a:p>
        </p:txBody>
      </p:sp>
      <p:sp>
        <p:nvSpPr>
          <p:cNvPr id="11" name="Rectangle 10"/>
          <p:cNvSpPr/>
          <p:nvPr/>
        </p:nvSpPr>
        <p:spPr>
          <a:xfrm>
            <a:off x="102362" y="4973211"/>
            <a:ext cx="288200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err="1">
                <a:solidFill>
                  <a:srgbClr val="008000"/>
                </a:solidFill>
              </a:rPr>
              <a:t>CryoTouch</a:t>
            </a:r>
            <a:r>
              <a:rPr lang="en-US" sz="2400" b="1" dirty="0">
                <a:solidFill>
                  <a:srgbClr val="008000"/>
                </a:solidFill>
              </a:rPr>
              <a:t> </a:t>
            </a:r>
            <a:r>
              <a:rPr lang="el-GR" sz="2400" b="1" dirty="0">
                <a:solidFill>
                  <a:srgbClr val="008000"/>
                </a:solidFill>
              </a:rPr>
              <a:t>1</a:t>
            </a:r>
          </a:p>
          <a:p>
            <a:pPr algn="ctr"/>
            <a:r>
              <a:rPr lang="el-GR" sz="2400" b="1" dirty="0">
                <a:solidFill>
                  <a:srgbClr val="008000"/>
                </a:solidFill>
              </a:rPr>
              <a:t>Κρυοσκόπιο 1 θέσης</a:t>
            </a:r>
            <a:r>
              <a:rPr lang="en-US" sz="2400" b="1" dirty="0">
                <a:solidFill>
                  <a:srgbClr val="008000"/>
                </a:solidFill>
              </a:rPr>
              <a:t> </a:t>
            </a:r>
            <a:endParaRPr lang="el-GR" sz="2400" dirty="0"/>
          </a:p>
        </p:txBody>
      </p:sp>
      <p:sp>
        <p:nvSpPr>
          <p:cNvPr id="12" name="Rectangle 11"/>
          <p:cNvSpPr/>
          <p:nvPr/>
        </p:nvSpPr>
        <p:spPr>
          <a:xfrm>
            <a:off x="8910388" y="5047943"/>
            <a:ext cx="325108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err="1">
                <a:solidFill>
                  <a:srgbClr val="008000"/>
                </a:solidFill>
              </a:rPr>
              <a:t>CryoTouch</a:t>
            </a:r>
            <a:r>
              <a:rPr lang="en-US" sz="2400" b="1" dirty="0">
                <a:solidFill>
                  <a:srgbClr val="008000"/>
                </a:solidFill>
              </a:rPr>
              <a:t> </a:t>
            </a:r>
            <a:r>
              <a:rPr lang="el-GR" sz="2400" b="1" dirty="0">
                <a:solidFill>
                  <a:srgbClr val="008000"/>
                </a:solidFill>
              </a:rPr>
              <a:t>40</a:t>
            </a:r>
          </a:p>
          <a:p>
            <a:pPr algn="ctr"/>
            <a:r>
              <a:rPr lang="el-GR" sz="2400" b="1" dirty="0">
                <a:solidFill>
                  <a:srgbClr val="008000"/>
                </a:solidFill>
              </a:rPr>
              <a:t>Κρυοσκόπιο 40 θέσεων</a:t>
            </a:r>
            <a:r>
              <a:rPr lang="en-US" sz="2400" b="1" dirty="0">
                <a:solidFill>
                  <a:srgbClr val="008000"/>
                </a:solidFill>
              </a:rPr>
              <a:t> </a:t>
            </a:r>
            <a:endParaRPr lang="el-GR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2242581" y="6143864"/>
            <a:ext cx="75175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Ανάλογα τον καθημερινό όγκο δειγμάτων / δουλειάς</a:t>
            </a:r>
          </a:p>
        </p:txBody>
      </p:sp>
    </p:spTree>
    <p:extLst>
      <p:ext uri="{BB962C8B-B14F-4D97-AF65-F5344CB8AC3E}">
        <p14:creationId xmlns:p14="http://schemas.microsoft.com/office/powerpoint/2010/main" val="677289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9742" y="32658"/>
            <a:ext cx="4179600" cy="119504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43E804C0-3CBA-45D6-865F-DE1E26EEBA7C}"/>
              </a:ext>
            </a:extLst>
          </p:cNvPr>
          <p:cNvSpPr/>
          <p:nvPr/>
        </p:nvSpPr>
        <p:spPr>
          <a:xfrm>
            <a:off x="180975" y="380992"/>
            <a:ext cx="11733521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l-GR" sz="2400" b="1" u="sng" dirty="0"/>
              <a:t>Τα κρυοσκόπια της </a:t>
            </a:r>
            <a:r>
              <a:rPr lang="en-US" sz="2400" b="1" u="sng" dirty="0"/>
              <a:t>ASTORI </a:t>
            </a:r>
            <a:r>
              <a:rPr lang="el-GR" sz="2400" b="1" u="sng" dirty="0"/>
              <a:t>προσφέρουν:</a:t>
            </a:r>
          </a:p>
          <a:p>
            <a:pPr algn="just"/>
            <a:endParaRPr lang="el-GR" sz="2400" b="1" u="sng" dirty="0"/>
          </a:p>
          <a:p>
            <a:pPr marL="630238" indent="-342900" algn="just">
              <a:buFont typeface="Arial" panose="020B0604020202020204" pitchFamily="34" charset="0"/>
              <a:buChar char="•"/>
            </a:pPr>
            <a:r>
              <a:rPr lang="el-GR" sz="2400" dirty="0"/>
              <a:t>Έγχρωμη οθόνη αφής 7</a:t>
            </a:r>
            <a:r>
              <a:rPr lang="en-US" sz="2400" dirty="0"/>
              <a:t>”</a:t>
            </a:r>
          </a:p>
          <a:p>
            <a:pPr marL="630238" indent="-342900" algn="just">
              <a:buFont typeface="Arial" panose="020B0604020202020204" pitchFamily="34" charset="0"/>
              <a:buChar char="•"/>
            </a:pPr>
            <a:r>
              <a:rPr lang="el-GR" sz="2400" dirty="0"/>
              <a:t>Συμφωνία με τον κανονισμό </a:t>
            </a:r>
            <a:r>
              <a:rPr lang="en-US" sz="2400" dirty="0"/>
              <a:t>IDF-ISO 5764:2009</a:t>
            </a:r>
          </a:p>
          <a:p>
            <a:pPr marL="630238" indent="-342900" algn="just">
              <a:buFont typeface="Arial" panose="020B0604020202020204" pitchFamily="34" charset="0"/>
              <a:buChar char="•"/>
            </a:pPr>
            <a:r>
              <a:rPr lang="el-GR" sz="2400" dirty="0"/>
              <a:t>Εύκολη / αυτόματη βαθμονόμηση</a:t>
            </a:r>
          </a:p>
          <a:p>
            <a:pPr marL="630238" indent="-342900" algn="just">
              <a:buFont typeface="Arial" panose="020B0604020202020204" pitchFamily="34" charset="0"/>
              <a:buChar char="•"/>
            </a:pPr>
            <a:r>
              <a:rPr lang="el-GR" sz="2400" dirty="0"/>
              <a:t>Συνοδεύονται από εκτυπωτή</a:t>
            </a:r>
          </a:p>
          <a:p>
            <a:pPr marL="630238" indent="-342900" algn="just">
              <a:buFont typeface="Arial" panose="020B0604020202020204" pitchFamily="34" charset="0"/>
              <a:buChar char="•"/>
            </a:pPr>
            <a:r>
              <a:rPr lang="el-GR" sz="2400" dirty="0"/>
              <a:t>Λειτουργία </a:t>
            </a:r>
            <a:r>
              <a:rPr lang="en-US" sz="2400" dirty="0">
                <a:solidFill>
                  <a:srgbClr val="FF0000"/>
                </a:solidFill>
              </a:rPr>
              <a:t>“</a:t>
            </a:r>
            <a:r>
              <a:rPr lang="en-US" sz="2400" b="1" i="1" dirty="0">
                <a:solidFill>
                  <a:srgbClr val="FF0000"/>
                </a:solidFill>
              </a:rPr>
              <a:t>Lactose-free milk”</a:t>
            </a:r>
            <a:endParaRPr lang="en-US" sz="2400" dirty="0"/>
          </a:p>
          <a:p>
            <a:pPr marL="630238" indent="-342900" algn="just">
              <a:buFont typeface="Arial" panose="020B0604020202020204" pitchFamily="34" charset="0"/>
              <a:buChar char="•"/>
            </a:pPr>
            <a:r>
              <a:rPr lang="el-GR" sz="2400" dirty="0"/>
              <a:t>Γρήγορη ανάλυση 2 </a:t>
            </a:r>
            <a:r>
              <a:rPr lang="en-US" sz="2400" dirty="0"/>
              <a:t>min/</a:t>
            </a:r>
            <a:r>
              <a:rPr lang="el-GR" sz="2400" dirty="0"/>
              <a:t>δείγμα</a:t>
            </a:r>
          </a:p>
          <a:p>
            <a:pPr marL="630238" indent="-342900" algn="just">
              <a:buFont typeface="Arial" panose="020B0604020202020204" pitchFamily="34" charset="0"/>
              <a:buChar char="•"/>
            </a:pPr>
            <a:r>
              <a:rPr lang="el-GR" sz="2400" dirty="0"/>
              <a:t>Υψηλή ανάλυση/επαναληψιμότητα, </a:t>
            </a:r>
            <a:r>
              <a:rPr lang="en-US" sz="2400" dirty="0"/>
              <a:t>±0.0005°C / ±0.0025°C</a:t>
            </a:r>
          </a:p>
          <a:p>
            <a:pPr marL="528638" indent="-261938" algn="just">
              <a:buFont typeface="Arial" panose="020B0604020202020204" pitchFamily="34" charset="0"/>
              <a:buChar char="•"/>
            </a:pPr>
            <a:r>
              <a:rPr lang="el-GR" sz="2400" b="1" u="sng" dirty="0"/>
              <a:t>Δυνατότητα ελέγχου του οργάνου &amp; επεξεργασίας αποτελέσμάτων μέσω Η/Υ</a:t>
            </a:r>
          </a:p>
          <a:p>
            <a:pPr algn="just"/>
            <a:endParaRPr lang="el-GR" sz="2400" b="1" u="sng" dirty="0"/>
          </a:p>
          <a:p>
            <a:pPr algn="just"/>
            <a:r>
              <a:rPr lang="el-GR" sz="2400" b="1" u="sng" dirty="0">
                <a:solidFill>
                  <a:schemeClr val="accent6">
                    <a:lumMod val="50000"/>
                  </a:schemeClr>
                </a:solidFill>
              </a:rPr>
              <a:t>Πλήρες λογισμικό</a:t>
            </a:r>
            <a:r>
              <a:rPr lang="en-US" sz="2400" b="1" u="sng" dirty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en-US" sz="2400" b="1" u="sng" dirty="0" err="1">
                <a:solidFill>
                  <a:schemeClr val="accent6">
                    <a:lumMod val="50000"/>
                  </a:schemeClr>
                </a:solidFill>
              </a:rPr>
              <a:t>CryoSoft</a:t>
            </a:r>
            <a:r>
              <a:rPr lang="en-US" sz="2400" b="1" u="sng" dirty="0">
                <a:solidFill>
                  <a:schemeClr val="accent6">
                    <a:lumMod val="50000"/>
                  </a:schemeClr>
                </a:solidFill>
              </a:rPr>
              <a:t> Touch</a:t>
            </a:r>
            <a:r>
              <a:rPr lang="el-GR" sz="2400" b="1" u="sng" dirty="0">
                <a:solidFill>
                  <a:schemeClr val="accent6">
                    <a:lumMod val="50000"/>
                  </a:schemeClr>
                </a:solidFill>
              </a:rPr>
              <a:t>:</a:t>
            </a:r>
            <a:endParaRPr lang="en-US" sz="2400" b="1" u="sng" dirty="0">
              <a:solidFill>
                <a:schemeClr val="accent6">
                  <a:lumMod val="50000"/>
                </a:schemeClr>
              </a:solidFill>
            </a:endParaRPr>
          </a:p>
          <a:p>
            <a:pPr algn="just"/>
            <a:endParaRPr lang="el-GR" sz="2400" b="1" u="sng" dirty="0">
              <a:solidFill>
                <a:schemeClr val="accent6">
                  <a:lumMod val="50000"/>
                </a:schemeClr>
              </a:solidFill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l-GR" sz="2400" dirty="0">
                <a:solidFill>
                  <a:schemeClr val="accent6">
                    <a:lumMod val="50000"/>
                  </a:schemeClr>
                </a:solidFill>
              </a:rPr>
              <a:t>Διατίθενται πάντα με τα κρυοσκόπια της 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ASTORI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l-GR" sz="2400" dirty="0">
                <a:solidFill>
                  <a:schemeClr val="accent6">
                    <a:lumMod val="50000"/>
                  </a:schemeClr>
                </a:solidFill>
              </a:rPr>
              <a:t>Εύκολο στην χρήση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NO LICENSE!!!! </a:t>
            </a:r>
            <a:r>
              <a:rPr lang="el-GR" sz="2400" dirty="0">
                <a:solidFill>
                  <a:schemeClr val="accent6">
                    <a:lumMod val="50000"/>
                  </a:schemeClr>
                </a:solidFill>
              </a:rPr>
              <a:t>Μπορεί να χρησιμοποιηθεί σε διαφορετικούς 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H/Y</a:t>
            </a:r>
            <a:endParaRPr lang="el-GR" sz="2400" dirty="0">
              <a:solidFill>
                <a:schemeClr val="accent6">
                  <a:lumMod val="50000"/>
                </a:schemeClr>
              </a:solidFill>
            </a:endParaRPr>
          </a:p>
          <a:p>
            <a:pPr marL="630238" indent="-342900" algn="just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2187" y="4286177"/>
            <a:ext cx="2912309" cy="238895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1612" y="1576032"/>
            <a:ext cx="3255860" cy="1982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5965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2400" y="76200"/>
            <a:ext cx="4179600" cy="119504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="" xmlns:a16="http://schemas.microsoft.com/office/drawing/2014/main" id="{EAC8EBC6-2DB1-470B-9A9A-29CFCB45E140}"/>
              </a:ext>
            </a:extLst>
          </p:cNvPr>
          <p:cNvSpPr txBox="1">
            <a:spLocks/>
          </p:cNvSpPr>
          <p:nvPr/>
        </p:nvSpPr>
        <p:spPr>
          <a:xfrm>
            <a:off x="180975" y="76200"/>
            <a:ext cx="11645265" cy="801688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sz="3200" b="1" dirty="0">
                <a:solidFill>
                  <a:prstClr val="black"/>
                </a:solidFill>
                <a:latin typeface="Calibri" panose="020F0502020204030204"/>
              </a:rPr>
              <a:t>ΠΡΩΤΕΪΝΗ, ΛΙΠΟΣ, ΛΑΚΤΟΖΗ, ΑΛΑΤΑ, ΣΤΕΡΕΟ ΥΠΟΛΕΙΜΜΑ</a:t>
            </a:r>
            <a:endParaRPr lang="el-GR" dirty="0"/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43E804C0-3CBA-45D6-865F-DE1E26EEBA7C}"/>
              </a:ext>
            </a:extLst>
          </p:cNvPr>
          <p:cNvSpPr/>
          <p:nvPr/>
        </p:nvSpPr>
        <p:spPr>
          <a:xfrm>
            <a:off x="180975" y="877888"/>
            <a:ext cx="1185862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400" dirty="0"/>
              <a:t>Αποτελούν τα κυριότερα συστατικά του γάλακτος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l-GR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400" dirty="0"/>
              <a:t>Καθορίζουν την τιμή του γάλακτος </a:t>
            </a:r>
            <a:r>
              <a:rPr lang="el-GR" sz="2400" i="1" dirty="0">
                <a:solidFill>
                  <a:schemeClr val="accent6">
                    <a:lumMod val="75000"/>
                  </a:schemeClr>
                </a:solidFill>
              </a:rPr>
              <a:t>(καλύτερη ποιότητα, υψηλότερη τιμή)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l-GR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400" dirty="0"/>
              <a:t>Παράμετροι ποιοτικού ελέγχου κατά τη διάρκεια/μετά την παραγωγή γάλακτος/γαλακτοκομικών προϊόντων </a:t>
            </a:r>
          </a:p>
        </p:txBody>
      </p:sp>
      <p:sp>
        <p:nvSpPr>
          <p:cNvPr id="4" name="Rectangle 3"/>
          <p:cNvSpPr/>
          <p:nvPr/>
        </p:nvSpPr>
        <p:spPr>
          <a:xfrm>
            <a:off x="180974" y="4140396"/>
            <a:ext cx="1164526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400" b="1" u="sng" dirty="0"/>
              <a:t>ΑΝΑΛΥΤΗΣ ΓΑΛΑΚΤΟΣ</a:t>
            </a:r>
            <a:endParaRPr lang="en-US" sz="2400" b="1" u="sng" dirty="0"/>
          </a:p>
          <a:p>
            <a:endParaRPr lang="en-US" sz="2400" b="1" u="sng" dirty="0"/>
          </a:p>
          <a:p>
            <a:r>
              <a:rPr lang="el-GR" sz="2400" b="1" dirty="0"/>
              <a:t>Ανάλυση πρωτεϊνών, λίπους, λακτόζης, αλάτων &amp; στερεού υπολείμματος στο γάλα</a:t>
            </a:r>
          </a:p>
        </p:txBody>
      </p:sp>
    </p:spTree>
    <p:extLst>
      <p:ext uri="{BB962C8B-B14F-4D97-AF65-F5344CB8AC3E}">
        <p14:creationId xmlns:p14="http://schemas.microsoft.com/office/powerpoint/2010/main" val="4417307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4603" y="2268349"/>
            <a:ext cx="3155157" cy="28549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2400" y="76200"/>
            <a:ext cx="4179600" cy="119504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="" xmlns:a16="http://schemas.microsoft.com/office/drawing/2014/main" id="{EAC8EBC6-2DB1-470B-9A9A-29CFCB45E140}"/>
              </a:ext>
            </a:extLst>
          </p:cNvPr>
          <p:cNvSpPr txBox="1">
            <a:spLocks/>
          </p:cNvSpPr>
          <p:nvPr/>
        </p:nvSpPr>
        <p:spPr>
          <a:xfrm>
            <a:off x="180975" y="76200"/>
            <a:ext cx="11645265" cy="801688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prstClr val="black"/>
                </a:solidFill>
                <a:latin typeface="Calibri" panose="020F0502020204030204"/>
              </a:rPr>
              <a:t>Speedy Lab</a:t>
            </a:r>
            <a:r>
              <a:rPr lang="el-GR" sz="3200" b="1" dirty="0">
                <a:solidFill>
                  <a:prstClr val="black"/>
                </a:solidFill>
                <a:latin typeface="Calibri" panose="020F0502020204030204"/>
              </a:rPr>
              <a:t>, Αναλυτής γάλακτος</a:t>
            </a:r>
            <a:endParaRPr lang="el-GR" dirty="0"/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43E804C0-3CBA-45D6-865F-DE1E26EEBA7C}"/>
              </a:ext>
            </a:extLst>
          </p:cNvPr>
          <p:cNvSpPr/>
          <p:nvPr/>
        </p:nvSpPr>
        <p:spPr>
          <a:xfrm>
            <a:off x="180975" y="796608"/>
            <a:ext cx="11733521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l-GR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400" dirty="0"/>
              <a:t>Ανάλυση λίπους πρωτεΐνης, αλάτων, πυκνότητας και στερεού υπολείμματος σε όλα τα είδη γάλακτος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l-GR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400" dirty="0"/>
              <a:t>Εύκολο στη χρήση, δεν απαιτεί εξειδίκευση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l-GR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400" dirty="0"/>
              <a:t>Γρήγορη ανάλυση σε λιγότερο από 90 </a:t>
            </a:r>
            <a:r>
              <a:rPr lang="en-US" sz="2400" dirty="0"/>
              <a:t>sec</a:t>
            </a:r>
            <a:endParaRPr lang="el-GR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400" dirty="0"/>
              <a:t>Δεν απαιτείται προετοιμασία ή ομογενοποίηση του δείγματος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l-GR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400" dirty="0"/>
              <a:t>Απλή διαδικασία βαθμονόμησης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l-GR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400" dirty="0"/>
              <a:t>Δεν καταναλώνει αναλώσιμα ή χημικά, εκτός των διαλυμάτων πλύσης!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l-GR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400" dirty="0"/>
              <a:t>Συνοδεύεται από λογισμικό για Η/Υ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6692766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7861" y="3795643"/>
            <a:ext cx="3155157" cy="28549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2400" y="76200"/>
            <a:ext cx="4179600" cy="119504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="" xmlns:a16="http://schemas.microsoft.com/office/drawing/2014/main" id="{EAC8EBC6-2DB1-470B-9A9A-29CFCB45E140}"/>
              </a:ext>
            </a:extLst>
          </p:cNvPr>
          <p:cNvSpPr txBox="1">
            <a:spLocks/>
          </p:cNvSpPr>
          <p:nvPr/>
        </p:nvSpPr>
        <p:spPr>
          <a:xfrm>
            <a:off x="180975" y="76200"/>
            <a:ext cx="11645265" cy="801688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prstClr val="black"/>
                </a:solidFill>
                <a:latin typeface="Calibri" panose="020F0502020204030204"/>
              </a:rPr>
              <a:t>Speedy Lab</a:t>
            </a:r>
            <a:r>
              <a:rPr lang="el-GR" sz="3200" b="1" dirty="0">
                <a:solidFill>
                  <a:prstClr val="black"/>
                </a:solidFill>
                <a:latin typeface="Calibri" panose="020F0502020204030204"/>
              </a:rPr>
              <a:t>, Αναλυτής γάλακτος</a:t>
            </a:r>
            <a:endParaRPr lang="el-GR" dirty="0"/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43E804C0-3CBA-45D6-865F-DE1E26EEBA7C}"/>
              </a:ext>
            </a:extLst>
          </p:cNvPr>
          <p:cNvSpPr/>
          <p:nvPr/>
        </p:nvSpPr>
        <p:spPr>
          <a:xfrm>
            <a:off x="180976" y="796608"/>
            <a:ext cx="6253692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400" dirty="0"/>
              <a:t>Όγκος δείγματος 15 </a:t>
            </a:r>
            <a:r>
              <a:rPr lang="en-US" sz="2400" dirty="0"/>
              <a:t>mL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400" dirty="0"/>
              <a:t>Μπορεί να μετρήσει </a:t>
            </a:r>
            <a:r>
              <a:rPr lang="el-GR" sz="2400" dirty="0" smtClean="0"/>
              <a:t>γάλα </a:t>
            </a:r>
            <a:r>
              <a:rPr lang="el-GR" sz="2400" dirty="0"/>
              <a:t>από κάθε ζώο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l-GR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400" dirty="0"/>
              <a:t>Δυαντότητα σύνδεσης με Η/Υ ή εκτυπωτή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l-GR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400" dirty="0"/>
              <a:t>Εύρος μέτρησης</a:t>
            </a:r>
            <a:r>
              <a:rPr lang="en-US" sz="2400" dirty="0"/>
              <a:t> </a:t>
            </a:r>
            <a:r>
              <a:rPr lang="el-GR" sz="2400" dirty="0"/>
              <a:t>παραμέτρων &amp; Ακρίβεια: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l-GR" sz="2400" dirty="0"/>
          </a:p>
          <a:p>
            <a:pPr marL="630238" indent="-342900">
              <a:buFontTx/>
              <a:buChar char="-"/>
            </a:pPr>
            <a:r>
              <a:rPr lang="en-US" sz="2400" dirty="0"/>
              <a:t>Fat: 0.01% to 25.00% ± 0.10% </a:t>
            </a:r>
            <a:endParaRPr lang="el-GR" sz="2400" dirty="0"/>
          </a:p>
          <a:p>
            <a:pPr marL="630238" indent="-342900">
              <a:buFontTx/>
              <a:buChar char="-"/>
            </a:pPr>
            <a:r>
              <a:rPr lang="en-US" sz="2400" dirty="0"/>
              <a:t>Lactose: 0.01% to 6.00% ± 0.20%</a:t>
            </a:r>
            <a:endParaRPr lang="el-GR" sz="2400" dirty="0"/>
          </a:p>
          <a:p>
            <a:pPr marL="630238" indent="-342900">
              <a:buFontTx/>
              <a:buChar char="-"/>
            </a:pPr>
            <a:r>
              <a:rPr lang="en-US" sz="2400" dirty="0"/>
              <a:t>Proteins: 2.00% to 7.00% ± 0.15%</a:t>
            </a:r>
            <a:endParaRPr lang="el-GR" sz="2400" dirty="0"/>
          </a:p>
          <a:p>
            <a:pPr marL="630238" indent="-342900">
              <a:buFontTx/>
              <a:buChar char="-"/>
            </a:pPr>
            <a:r>
              <a:rPr lang="en-US" sz="2400" dirty="0"/>
              <a:t>SNF: 3.00% to 15.00% ± 0.15%</a:t>
            </a:r>
            <a:endParaRPr lang="el-GR" sz="2400" dirty="0"/>
          </a:p>
          <a:p>
            <a:pPr marL="630238" indent="-342900">
              <a:buFontTx/>
              <a:buChar char="-"/>
            </a:pPr>
            <a:r>
              <a:rPr lang="en-US" sz="2400" dirty="0"/>
              <a:t>Salt: 0.40% to 1.50% ± 0.05%</a:t>
            </a:r>
            <a:endParaRPr lang="el-GR" sz="2400" dirty="0"/>
          </a:p>
          <a:p>
            <a:pPr marL="630238" indent="-342900">
              <a:buFontTx/>
              <a:buChar char="-"/>
            </a:pPr>
            <a:r>
              <a:rPr lang="en-US" sz="2400" dirty="0"/>
              <a:t>Density: 1.000 to 1.160 ± 0.3 Kg/m3</a:t>
            </a:r>
            <a:endParaRPr lang="el-GR" sz="2400" dirty="0"/>
          </a:p>
          <a:p>
            <a:endParaRPr lang="el-GR" sz="2400" dirty="0"/>
          </a:p>
        </p:txBody>
      </p:sp>
      <p:sp>
        <p:nvSpPr>
          <p:cNvPr id="4" name="Rectangle 3"/>
          <p:cNvSpPr/>
          <p:nvPr/>
        </p:nvSpPr>
        <p:spPr>
          <a:xfrm>
            <a:off x="5994399" y="2942996"/>
            <a:ext cx="648208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b="1" dirty="0">
                <a:solidFill>
                  <a:srgbClr val="008000"/>
                </a:solidFill>
                <a:latin typeface="Verdana" panose="020B0604030504040204" pitchFamily="34" charset="0"/>
              </a:rPr>
              <a:t>5 keys…2 minutes…0 problems ! 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2205575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875" y="184151"/>
            <a:ext cx="5295900" cy="673100"/>
          </a:xfr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Autofit/>
          </a:bodyPr>
          <a:lstStyle/>
          <a:p>
            <a:r>
              <a:rPr lang="el-GR" sz="3200" b="1" dirty="0">
                <a:latin typeface="+mn-lt"/>
              </a:rPr>
              <a:t>ΠΕΡΙΕΧΟΜΕΝΑ ΠΑΡΟΥΣΙΑΣΗΣ</a:t>
            </a:r>
            <a:endParaRPr lang="en-US" sz="3200" b="1" dirty="0">
              <a:latin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53930" y="870525"/>
            <a:ext cx="765386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l-GR" sz="2400" b="1" dirty="0"/>
              <a:t>ΕΙΣΑΓΩΓΗ</a:t>
            </a:r>
          </a:p>
          <a:p>
            <a:endParaRPr lang="el-GR" sz="2400" b="1" dirty="0"/>
          </a:p>
          <a:p>
            <a:pPr marL="361950" indent="-180975">
              <a:buFont typeface="Arial" panose="020B0604020202020204" pitchFamily="34" charset="0"/>
              <a:buChar char="•"/>
            </a:pPr>
            <a:r>
              <a:rPr lang="el-GR" sz="2400" b="1" dirty="0"/>
              <a:t>Ορισμός Γάλακτος</a:t>
            </a:r>
          </a:p>
          <a:p>
            <a:pPr marL="361950" indent="-180975">
              <a:buFont typeface="Arial" panose="020B0604020202020204" pitchFamily="34" charset="0"/>
              <a:buChar char="•"/>
            </a:pPr>
            <a:r>
              <a:rPr lang="el-GR" sz="2400" b="1" dirty="0"/>
              <a:t>Παραγωγή Γάλακτος</a:t>
            </a:r>
          </a:p>
          <a:p>
            <a:pPr marL="361950" indent="-180975">
              <a:buFont typeface="Arial" panose="020B0604020202020204" pitchFamily="34" charset="0"/>
              <a:buChar char="•"/>
            </a:pPr>
            <a:r>
              <a:rPr lang="el-GR" sz="2400" b="1" dirty="0"/>
              <a:t>Χημική σύσταση</a:t>
            </a:r>
          </a:p>
          <a:p>
            <a:pPr marL="361950" indent="-180975">
              <a:buFont typeface="Arial" panose="020B0604020202020204" pitchFamily="34" charset="0"/>
              <a:buChar char="•"/>
            </a:pPr>
            <a:r>
              <a:rPr lang="el-GR" sz="2400" b="1" dirty="0"/>
              <a:t>Φυσικοχημικά χαρακτηριστικά</a:t>
            </a:r>
            <a:endParaRPr lang="en-US" sz="2400" b="1" dirty="0"/>
          </a:p>
          <a:p>
            <a:pPr marL="361950" indent="-180975">
              <a:buFont typeface="Arial" panose="020B0604020202020204" pitchFamily="34" charset="0"/>
              <a:buChar char="•"/>
            </a:pPr>
            <a:r>
              <a:rPr lang="el-GR" sz="2400" b="1" dirty="0"/>
              <a:t>Σπουδαιότητα προσδιορισμού χημικών και φυσικοχημικών παραμέτρων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001933" y="857251"/>
            <a:ext cx="473286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 startAt="3"/>
            </a:pPr>
            <a:r>
              <a:rPr lang="el-GR" sz="2400" b="1" dirty="0"/>
              <a:t>Η εταιρεία μας – </a:t>
            </a:r>
            <a:r>
              <a:rPr lang="en-US" sz="2400" b="1" dirty="0" err="1"/>
              <a:t>Activelab</a:t>
            </a:r>
            <a:endParaRPr lang="el-GR" sz="2400" b="1" dirty="0"/>
          </a:p>
          <a:p>
            <a:pPr marL="457200" indent="-457200">
              <a:buFont typeface="+mj-lt"/>
              <a:buAutoNum type="arabicPeriod" startAt="3"/>
            </a:pPr>
            <a:endParaRPr lang="el-GR" sz="2400" b="1" dirty="0"/>
          </a:p>
          <a:p>
            <a:pPr marL="457200" indent="-457200">
              <a:buFont typeface="+mj-lt"/>
              <a:buAutoNum type="arabicPeriod" startAt="3"/>
            </a:pPr>
            <a:r>
              <a:rPr lang="el-GR" sz="2400" b="1" dirty="0"/>
              <a:t>ΠΡΟΣΦΟΡΕΣ</a:t>
            </a:r>
          </a:p>
          <a:p>
            <a:pPr marL="457200" indent="-457200">
              <a:buFont typeface="+mj-lt"/>
              <a:buAutoNum type="arabicPeriod" startAt="3"/>
            </a:pPr>
            <a:endParaRPr lang="el-GR" sz="2400" b="1" dirty="0"/>
          </a:p>
          <a:p>
            <a:pPr marL="457200" indent="-457200">
              <a:buFont typeface="+mj-lt"/>
              <a:buAutoNum type="arabicPeriod" startAt="3"/>
            </a:pPr>
            <a:r>
              <a:rPr lang="el-GR" sz="2400" b="1" dirty="0"/>
              <a:t>Επίδειξη διαθέσιμων οργάνων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53930" y="4226984"/>
            <a:ext cx="352700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 startAt="2"/>
            </a:pPr>
            <a:r>
              <a:rPr lang="el-GR" sz="2400" b="1" dirty="0"/>
              <a:t>ΚΥΡΙΟ ΜΕΡΟΣ</a:t>
            </a:r>
          </a:p>
          <a:p>
            <a:endParaRPr lang="el-GR" sz="2400" b="1" dirty="0"/>
          </a:p>
          <a:p>
            <a:pPr marL="361950" indent="-180975">
              <a:buFont typeface="Arial" panose="020B0604020202020204" pitchFamily="34" charset="0"/>
              <a:buChar char="•"/>
            </a:pPr>
            <a:r>
              <a:rPr lang="el-GR" sz="2400" b="1" dirty="0"/>
              <a:t>Οξύτητα -</a:t>
            </a:r>
            <a:r>
              <a:rPr lang="en-US" sz="2400" b="1" dirty="0"/>
              <a:t> pH</a:t>
            </a:r>
            <a:endParaRPr lang="el-GR" sz="2400" b="1" dirty="0"/>
          </a:p>
          <a:p>
            <a:pPr marL="361950" indent="-180975">
              <a:buFont typeface="Arial" panose="020B0604020202020204" pitchFamily="34" charset="0"/>
              <a:buChar char="•"/>
            </a:pPr>
            <a:r>
              <a:rPr lang="el-GR" sz="2400" b="1" dirty="0"/>
              <a:t>Σημείο πήξεως</a:t>
            </a:r>
          </a:p>
          <a:p>
            <a:pPr marL="361950" indent="-180975">
              <a:buFont typeface="Arial" panose="020B0604020202020204" pitchFamily="34" charset="0"/>
              <a:buChar char="•"/>
            </a:pPr>
            <a:r>
              <a:rPr lang="el-GR" sz="2400" b="1" dirty="0"/>
              <a:t>Πρωτεΐνη, Λίπος, κ.α.</a:t>
            </a:r>
            <a:endParaRPr lang="en-US" sz="2400" b="1" dirty="0"/>
          </a:p>
          <a:p>
            <a:pPr marL="361950" indent="-180975">
              <a:buFont typeface="Arial" panose="020B0604020202020204" pitchFamily="34" charset="0"/>
              <a:buChar char="•"/>
            </a:pPr>
            <a:r>
              <a:rPr lang="el-GR" sz="2400" b="1" dirty="0" err="1"/>
              <a:t>Αφλατοξίνη</a:t>
            </a:r>
            <a:r>
              <a:rPr lang="el-GR" sz="2400" b="1" dirty="0"/>
              <a:t> </a:t>
            </a:r>
            <a:r>
              <a:rPr lang="en-US" sz="2400" b="1" dirty="0"/>
              <a:t>M1</a:t>
            </a:r>
            <a:endParaRPr lang="el-GR" sz="2400" b="1" dirty="0"/>
          </a:p>
        </p:txBody>
      </p:sp>
    </p:spTree>
    <p:extLst>
      <p:ext uri="{BB962C8B-B14F-4D97-AF65-F5344CB8AC3E}">
        <p14:creationId xmlns:p14="http://schemas.microsoft.com/office/powerpoint/2010/main" val="4299896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="" xmlns:a16="http://schemas.microsoft.com/office/drawing/2014/main" id="{EAC8EBC6-2DB1-470B-9A9A-29CFCB45E140}"/>
              </a:ext>
            </a:extLst>
          </p:cNvPr>
          <p:cNvSpPr txBox="1">
            <a:spLocks/>
          </p:cNvSpPr>
          <p:nvPr/>
        </p:nvSpPr>
        <p:spPr>
          <a:xfrm>
            <a:off x="231776" y="76200"/>
            <a:ext cx="3544358" cy="801688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sz="3200" b="1" dirty="0" err="1">
                <a:solidFill>
                  <a:prstClr val="black"/>
                </a:solidFill>
                <a:latin typeface="Calibri" panose="020F0502020204030204"/>
              </a:rPr>
              <a:t>Αφλατοξίνη</a:t>
            </a:r>
            <a:r>
              <a:rPr lang="el-GR" sz="32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/>
              </a:rPr>
              <a:t>M1</a:t>
            </a:r>
            <a:endParaRPr lang="el-GR" dirty="0"/>
          </a:p>
        </p:txBody>
      </p:sp>
      <p:sp>
        <p:nvSpPr>
          <p:cNvPr id="2" name="TextBox 1"/>
          <p:cNvSpPr txBox="1"/>
          <p:nvPr/>
        </p:nvSpPr>
        <p:spPr>
          <a:xfrm>
            <a:off x="231774" y="893116"/>
            <a:ext cx="11740091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Γενικά:</a:t>
            </a:r>
            <a:endParaRPr lang="el-GR" sz="2400" dirty="0"/>
          </a:p>
          <a:p>
            <a:pPr algn="ctr"/>
            <a:r>
              <a:rPr lang="el-GR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Τι είναι οι </a:t>
            </a:r>
            <a:r>
              <a:rPr lang="el-GR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Αφλατοξίνες</a:t>
            </a:r>
            <a:r>
              <a:rPr lang="el-GR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l-GR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l-GR" sz="2400" dirty="0"/>
              <a:t>Φυσικές χημικές ουσίες που ανήκουν στην ομάδα των </a:t>
            </a:r>
            <a:r>
              <a:rPr lang="el-GR" sz="2400" dirty="0" err="1"/>
              <a:t>μυκοτοξινών</a:t>
            </a:r>
            <a:r>
              <a:rPr lang="el-GR" sz="2400" dirty="0"/>
              <a:t> και παράγονται από μύκητες.</a:t>
            </a:r>
            <a:endParaRPr lang="en-US" sz="2400" dirty="0"/>
          </a:p>
          <a:p>
            <a:endParaRPr lang="el-GR" sz="2400" dirty="0"/>
          </a:p>
          <a:p>
            <a:r>
              <a:rPr lang="en-US" sz="2400" dirty="0"/>
              <a:t>O</a:t>
            </a:r>
            <a:r>
              <a:rPr lang="el-GR" sz="2400" dirty="0"/>
              <a:t>ι κυριότεροι μύκητες που παράγουν</a:t>
            </a:r>
            <a:r>
              <a:rPr lang="en-US" sz="2400" dirty="0"/>
              <a:t> </a:t>
            </a:r>
            <a:r>
              <a:rPr lang="el-GR" sz="2400" dirty="0" err="1"/>
              <a:t>αφλατοξίνες</a:t>
            </a:r>
            <a:r>
              <a:rPr lang="el-GR" sz="2400" dirty="0"/>
              <a:t> είναι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400" u="sng" dirty="0" err="1">
                <a:solidFill>
                  <a:srgbClr val="FF0000"/>
                </a:solidFill>
              </a:rPr>
              <a:t>Αspergillus</a:t>
            </a:r>
            <a:r>
              <a:rPr lang="el-GR" sz="2400" u="sng" dirty="0">
                <a:solidFill>
                  <a:srgbClr val="FF0000"/>
                </a:solidFill>
              </a:rPr>
              <a:t> </a:t>
            </a:r>
            <a:r>
              <a:rPr lang="el-GR" sz="2400" u="sng" dirty="0" err="1">
                <a:solidFill>
                  <a:srgbClr val="FF0000"/>
                </a:solidFill>
              </a:rPr>
              <a:t>flavus</a:t>
            </a:r>
            <a:endParaRPr lang="el-GR" sz="2400" u="sng" dirty="0">
              <a:solidFill>
                <a:srgbClr val="FF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400" dirty="0" err="1"/>
              <a:t>Aspergullus</a:t>
            </a:r>
            <a:r>
              <a:rPr lang="el-GR" sz="2400" dirty="0"/>
              <a:t> </a:t>
            </a:r>
            <a:r>
              <a:rPr lang="el-GR" sz="2400" dirty="0" err="1"/>
              <a:t>parasiticus</a:t>
            </a:r>
            <a:endParaRPr lang="el-GR" sz="2400" dirty="0"/>
          </a:p>
          <a:p>
            <a:endParaRPr lang="el-GR" sz="2400" dirty="0"/>
          </a:p>
          <a:p>
            <a:r>
              <a:rPr lang="el-GR" sz="2400" dirty="0"/>
              <a:t>Το όνομά τους προέρχεται από το αρχικό γράμμα της λέξης </a:t>
            </a:r>
          </a:p>
          <a:p>
            <a:r>
              <a:rPr lang="en-US" sz="2800" b="1" i="1" u="sng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r>
              <a:rPr lang="en-US" sz="2400" dirty="0" err="1"/>
              <a:t>sperillus</a:t>
            </a:r>
            <a:r>
              <a:rPr lang="en-US" sz="2400" dirty="0"/>
              <a:t>  </a:t>
            </a:r>
            <a:r>
              <a:rPr lang="el-GR" sz="2400" dirty="0"/>
              <a:t>και από τα τρία πρώτα γράμματα της λέξης </a:t>
            </a:r>
            <a:r>
              <a:rPr lang="el-GR" sz="2400" b="1" i="1" u="sng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fla</a:t>
            </a:r>
            <a:r>
              <a:rPr lang="el-GR" sz="2400" dirty="0" err="1"/>
              <a:t>vus</a:t>
            </a:r>
            <a:r>
              <a:rPr lang="el-GR" sz="2400" dirty="0"/>
              <a:t> </a:t>
            </a:r>
            <a:endParaRPr lang="en-US" sz="2400" dirty="0"/>
          </a:p>
          <a:p>
            <a:endParaRPr lang="en-US" sz="2400" dirty="0"/>
          </a:p>
          <a:p>
            <a:endParaRPr lang="el-GR" sz="2400" dirty="0"/>
          </a:p>
          <a:p>
            <a:endParaRPr lang="en-US" sz="2400" dirty="0"/>
          </a:p>
        </p:txBody>
      </p:sp>
      <p:sp>
        <p:nvSpPr>
          <p:cNvPr id="7" name="Rectangle 6"/>
          <p:cNvSpPr/>
          <p:nvPr/>
        </p:nvSpPr>
        <p:spPr>
          <a:xfrm>
            <a:off x="4049688" y="5683231"/>
            <a:ext cx="410426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 cmpd="sng">
                  <a:solidFill>
                    <a:schemeClr val="tx1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A + </a:t>
            </a:r>
            <a:r>
              <a:rPr lang="en-US" sz="5400" b="1" dirty="0" err="1">
                <a:ln w="12700" cmpd="sng">
                  <a:solidFill>
                    <a:schemeClr val="tx1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fla</a:t>
            </a:r>
            <a:r>
              <a:rPr lang="en-US" sz="5400" b="1" dirty="0">
                <a:ln w="12700" cmpd="sng">
                  <a:solidFill>
                    <a:schemeClr val="tx1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 + toxin</a:t>
            </a:r>
            <a:endParaRPr lang="en-US" sz="5400" b="1" cap="none" spc="0" dirty="0">
              <a:ln w="12700" cmpd="sng">
                <a:solidFill>
                  <a:schemeClr val="tx1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6038" y="3020339"/>
            <a:ext cx="3885829" cy="2161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0616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="" xmlns:a16="http://schemas.microsoft.com/office/drawing/2014/main" id="{EAC8EBC6-2DB1-470B-9A9A-29CFCB45E140}"/>
              </a:ext>
            </a:extLst>
          </p:cNvPr>
          <p:cNvSpPr txBox="1">
            <a:spLocks/>
          </p:cNvSpPr>
          <p:nvPr/>
        </p:nvSpPr>
        <p:spPr>
          <a:xfrm>
            <a:off x="231776" y="76200"/>
            <a:ext cx="3544358" cy="801688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sz="3200" b="1" dirty="0" err="1">
                <a:solidFill>
                  <a:prstClr val="black"/>
                </a:solidFill>
                <a:latin typeface="Calibri" panose="020F0502020204030204"/>
              </a:rPr>
              <a:t>Αφλατοξίνη</a:t>
            </a:r>
            <a:r>
              <a:rPr lang="el-GR" sz="32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/>
              </a:rPr>
              <a:t>M1</a:t>
            </a:r>
            <a:endParaRPr lang="el-GR" dirty="0"/>
          </a:p>
        </p:txBody>
      </p:sp>
      <p:sp>
        <p:nvSpPr>
          <p:cNvPr id="2" name="TextBox 1"/>
          <p:cNvSpPr txBox="1"/>
          <p:nvPr/>
        </p:nvSpPr>
        <p:spPr>
          <a:xfrm>
            <a:off x="231776" y="847915"/>
            <a:ext cx="1143529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ΕΙΔΗ ΑΦΛΑΤΟΞΙΝΩΝ: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400" dirty="0"/>
              <a:t>20 διαφορετικοί τύποι </a:t>
            </a:r>
            <a:r>
              <a:rPr lang="el-GR" sz="2400" dirty="0" err="1"/>
              <a:t>αφλατοξινών</a:t>
            </a:r>
            <a:r>
              <a:rPr lang="el-GR" sz="2400" dirty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l-GR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400" dirty="0"/>
              <a:t>Τα είδη που συνήθως βρίσκονται στα τρόφιμα είναι οι </a:t>
            </a:r>
            <a:r>
              <a:rPr lang="el-GR" sz="2400" dirty="0" err="1"/>
              <a:t>αφλατοξίνες</a:t>
            </a:r>
            <a:r>
              <a:rPr lang="el-GR" sz="2400" dirty="0"/>
              <a:t> Β1, Β2, G1 και G2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l-GR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400" dirty="0"/>
              <a:t>Στις ζωοτροφές συνήθως βρίσκεται η </a:t>
            </a:r>
            <a:r>
              <a:rPr lang="el-GR" sz="2400" dirty="0" err="1"/>
              <a:t>αφλατοξίνη</a:t>
            </a:r>
            <a:r>
              <a:rPr lang="el-GR" sz="2400" dirty="0"/>
              <a:t> Β1 (η πιο τοξική και θεωρείται ως το ισχυρότερο καρκινογόνο του ήπατος)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l-GR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400" dirty="0"/>
              <a:t>Η </a:t>
            </a:r>
            <a:r>
              <a:rPr lang="el-GR" sz="2400" dirty="0" err="1"/>
              <a:t>αφλατοξίνη</a:t>
            </a:r>
            <a:r>
              <a:rPr lang="el-GR" sz="2400" dirty="0"/>
              <a:t> Μ1 είναι </a:t>
            </a:r>
            <a:r>
              <a:rPr lang="el-GR" sz="2400" dirty="0" err="1"/>
              <a:t>μεταβολίτης</a:t>
            </a:r>
            <a:r>
              <a:rPr lang="el-GR" sz="2400" dirty="0"/>
              <a:t> της </a:t>
            </a:r>
            <a:r>
              <a:rPr lang="el-GR" sz="2400" dirty="0" err="1"/>
              <a:t>αφλατοξίνης</a:t>
            </a:r>
            <a:r>
              <a:rPr lang="el-GR" sz="2400" dirty="0"/>
              <a:t> Β1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l-GR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671" y="4376582"/>
            <a:ext cx="5238750" cy="224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1983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="" xmlns:a16="http://schemas.microsoft.com/office/drawing/2014/main" id="{EAC8EBC6-2DB1-470B-9A9A-29CFCB45E140}"/>
              </a:ext>
            </a:extLst>
          </p:cNvPr>
          <p:cNvSpPr txBox="1">
            <a:spLocks/>
          </p:cNvSpPr>
          <p:nvPr/>
        </p:nvSpPr>
        <p:spPr>
          <a:xfrm>
            <a:off x="231776" y="76200"/>
            <a:ext cx="3544358" cy="801688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sz="3200" b="1" dirty="0" err="1">
                <a:solidFill>
                  <a:prstClr val="black"/>
                </a:solidFill>
                <a:latin typeface="Calibri" panose="020F0502020204030204"/>
              </a:rPr>
              <a:t>Αφλατοξίνη</a:t>
            </a:r>
            <a:r>
              <a:rPr lang="el-GR" sz="32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/>
              </a:rPr>
              <a:t>M1</a:t>
            </a:r>
            <a:endParaRPr lang="el-GR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118" y="1092597"/>
            <a:ext cx="2247900" cy="172402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0673" y="373821"/>
            <a:ext cx="4228772" cy="31615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1669" y="1203959"/>
            <a:ext cx="1335409" cy="150129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003955" y="1192764"/>
            <a:ext cx="238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Ζωοτροφή με </a:t>
            </a:r>
            <a:r>
              <a:rPr lang="el-GR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αφλατοξίνη</a:t>
            </a:r>
            <a:r>
              <a:rPr lang="el-G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Β1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Right Arrow 13"/>
          <p:cNvSpPr/>
          <p:nvPr/>
        </p:nvSpPr>
        <p:spPr>
          <a:xfrm>
            <a:off x="2546641" y="1749236"/>
            <a:ext cx="1578409" cy="410745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14"/>
          <p:cNvSpPr/>
          <p:nvPr/>
        </p:nvSpPr>
        <p:spPr>
          <a:xfrm>
            <a:off x="8092771" y="1749236"/>
            <a:ext cx="1938898" cy="410745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8027148" y="1203959"/>
            <a:ext cx="18979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Γάλα με </a:t>
            </a:r>
            <a:r>
              <a:rPr lang="el-GR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αφλατοξίνη</a:t>
            </a:r>
            <a:r>
              <a:rPr lang="el-G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Μ1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6514" y="3835162"/>
            <a:ext cx="2085714" cy="2190476"/>
          </a:xfrm>
          <a:prstGeom prst="rect">
            <a:avLst/>
          </a:prstGeom>
        </p:spPr>
      </p:pic>
      <p:sp>
        <p:nvSpPr>
          <p:cNvPr id="19" name="Right Arrow 18"/>
          <p:cNvSpPr/>
          <p:nvPr/>
        </p:nvSpPr>
        <p:spPr>
          <a:xfrm rot="5400000">
            <a:off x="10159820" y="3064837"/>
            <a:ext cx="1079103" cy="410745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9750390" y="6025638"/>
            <a:ext cx="18979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ΚΑΤΑΝΑΛΩΤΗΣ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68959" y="2912713"/>
            <a:ext cx="695997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  <a:p>
            <a:r>
              <a:rPr lang="el-GR" b="1" dirty="0"/>
              <a:t>Οι χρόνιες </a:t>
            </a:r>
            <a:r>
              <a:rPr lang="el-GR" b="1" dirty="0" err="1"/>
              <a:t>τοξικώσεις</a:t>
            </a:r>
            <a:r>
              <a:rPr lang="el-GR" b="1" dirty="0"/>
              <a:t> προκαλούν</a:t>
            </a:r>
            <a:r>
              <a:rPr lang="el-GR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/>
              <a:t>Μείωση στο ρυθμό ανάπτυξης στα νεαρά άτομα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/>
              <a:t>Μείωση της γαλακτοπαραγωγής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 err="1"/>
              <a:t>Ανοσοκαταστολή</a:t>
            </a:r>
            <a:r>
              <a:rPr lang="el-GR" dirty="0"/>
              <a:t> με αποτέλεσμα τα ζώα να είναι πιο ευάλωτα σε μολυσματικές ασθένειες </a:t>
            </a:r>
          </a:p>
        </p:txBody>
      </p:sp>
      <p:sp>
        <p:nvSpPr>
          <p:cNvPr id="22" name="Rectangle 21"/>
          <p:cNvSpPr/>
          <p:nvPr/>
        </p:nvSpPr>
        <p:spPr>
          <a:xfrm>
            <a:off x="2768226" y="4670539"/>
            <a:ext cx="298064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Μπορούν να επηρεάσουν: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l-GR" dirty="0"/>
              <a:t>•Ανοσοποιητικό σύστημα </a:t>
            </a:r>
          </a:p>
          <a:p>
            <a:r>
              <a:rPr lang="el-GR" dirty="0"/>
              <a:t>•Νευρικό Σύστημα </a:t>
            </a:r>
          </a:p>
          <a:p>
            <a:r>
              <a:rPr lang="el-GR" dirty="0"/>
              <a:t>•Ήπαρ </a:t>
            </a:r>
          </a:p>
          <a:p>
            <a:r>
              <a:rPr lang="el-GR" dirty="0"/>
              <a:t>•</a:t>
            </a:r>
            <a:r>
              <a:rPr lang="el-GR" dirty="0" err="1"/>
              <a:t>Νεφρούς</a:t>
            </a:r>
            <a:r>
              <a:rPr lang="el-GR" dirty="0"/>
              <a:t> </a:t>
            </a:r>
          </a:p>
          <a:p>
            <a:r>
              <a:rPr lang="el-GR" dirty="0"/>
              <a:t>•Αίμα </a:t>
            </a:r>
          </a:p>
          <a:p>
            <a:r>
              <a:rPr lang="el-GR" dirty="0"/>
              <a:t>•Να προκαλέσουν καρκίνο </a:t>
            </a:r>
          </a:p>
        </p:txBody>
      </p:sp>
    </p:spTree>
    <p:extLst>
      <p:ext uri="{BB962C8B-B14F-4D97-AF65-F5344CB8AC3E}">
        <p14:creationId xmlns:p14="http://schemas.microsoft.com/office/powerpoint/2010/main" val="12128662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="" xmlns:a16="http://schemas.microsoft.com/office/drawing/2014/main" id="{EAC8EBC6-2DB1-470B-9A9A-29CFCB45E140}"/>
              </a:ext>
            </a:extLst>
          </p:cNvPr>
          <p:cNvSpPr txBox="1">
            <a:spLocks/>
          </p:cNvSpPr>
          <p:nvPr/>
        </p:nvSpPr>
        <p:spPr>
          <a:xfrm>
            <a:off x="231776" y="76200"/>
            <a:ext cx="3544358" cy="801688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sz="3200" b="1" dirty="0" err="1">
                <a:solidFill>
                  <a:prstClr val="black"/>
                </a:solidFill>
                <a:latin typeface="Calibri" panose="020F0502020204030204"/>
              </a:rPr>
              <a:t>Αφλατοξίνη</a:t>
            </a:r>
            <a:r>
              <a:rPr lang="el-GR" sz="32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/>
              </a:rPr>
              <a:t>M1</a:t>
            </a:r>
            <a:endParaRPr lang="el-GR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53967" y="76200"/>
            <a:ext cx="3483000" cy="99073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31775" y="1066932"/>
            <a:ext cx="11805191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8000"/>
                </a:solidFill>
              </a:rPr>
              <a:t>Quick </a:t>
            </a:r>
            <a:r>
              <a:rPr lang="en-US" sz="2800" b="1" dirty="0" err="1">
                <a:solidFill>
                  <a:srgbClr val="008000"/>
                </a:solidFill>
              </a:rPr>
              <a:t>Afla</a:t>
            </a:r>
            <a:r>
              <a:rPr lang="en-US" sz="2800" b="1" dirty="0">
                <a:solidFill>
                  <a:srgbClr val="008000"/>
                </a:solidFill>
              </a:rPr>
              <a:t> M1 Strip Test </a:t>
            </a:r>
            <a:endParaRPr lang="en-US" sz="2800" dirty="0">
              <a:solidFill>
                <a:srgbClr val="008000"/>
              </a:solidFill>
            </a:endParaRPr>
          </a:p>
          <a:p>
            <a:pPr algn="ctr"/>
            <a:r>
              <a:rPr lang="el-GR" i="1" dirty="0">
                <a:solidFill>
                  <a:srgbClr val="0000FF"/>
                </a:solidFill>
              </a:rPr>
              <a:t>Γρήγορο </a:t>
            </a:r>
            <a:r>
              <a:rPr lang="en-US" i="1" dirty="0">
                <a:solidFill>
                  <a:srgbClr val="0000FF"/>
                </a:solidFill>
              </a:rPr>
              <a:t>test </a:t>
            </a:r>
            <a:r>
              <a:rPr lang="el-GR" i="1" dirty="0">
                <a:solidFill>
                  <a:srgbClr val="0000FF"/>
                </a:solidFill>
              </a:rPr>
              <a:t>ανίχνευσης </a:t>
            </a:r>
            <a:r>
              <a:rPr lang="el-GR" i="1" dirty="0" err="1">
                <a:solidFill>
                  <a:srgbClr val="0000FF"/>
                </a:solidFill>
              </a:rPr>
              <a:t>αφλατοξίνης</a:t>
            </a:r>
            <a:r>
              <a:rPr lang="el-GR" i="1" dirty="0">
                <a:solidFill>
                  <a:srgbClr val="0000FF"/>
                </a:solidFill>
              </a:rPr>
              <a:t> </a:t>
            </a:r>
            <a:r>
              <a:rPr lang="en-US" i="1" dirty="0">
                <a:solidFill>
                  <a:srgbClr val="0000FF"/>
                </a:solidFill>
              </a:rPr>
              <a:t>M1 </a:t>
            </a:r>
            <a:r>
              <a:rPr lang="el-GR" i="1" dirty="0">
                <a:solidFill>
                  <a:srgbClr val="0000FF"/>
                </a:solidFill>
              </a:rPr>
              <a:t>στο γάλα σύμφωνα με τα όρια της ΕΕ (50</a:t>
            </a:r>
            <a:r>
              <a:rPr lang="en-US" i="1" dirty="0">
                <a:solidFill>
                  <a:srgbClr val="0000FF"/>
                </a:solidFill>
              </a:rPr>
              <a:t>ppt)</a:t>
            </a:r>
            <a:r>
              <a:rPr lang="en-US" sz="1400" i="1" dirty="0">
                <a:solidFill>
                  <a:srgbClr val="0000FF"/>
                </a:solidFill>
              </a:rPr>
              <a:t>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0760" y="2056195"/>
            <a:ext cx="3062328" cy="227873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55600" y="4097871"/>
            <a:ext cx="9194800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/>
              <a:t>Πλεονεκτήματα:</a:t>
            </a:r>
          </a:p>
          <a:p>
            <a:endParaRPr lang="el-GR" sz="2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/>
              <a:t>Γρήγορο αποτέλεσμα σε 10 </a:t>
            </a:r>
            <a:r>
              <a:rPr lang="en-US" dirty="0"/>
              <a:t>min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/>
              <a:t>Απλή ερμηνεία αποτελέσματος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/>
              <a:t>Μπορεί να εφαρμοστεί οπουδήποτε σε 2 εύκολα βήματα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/>
              <a:t>Κατάλληλο για όλους τους τύπους γάλακτος, ακόμα και παρουσία συντηρητικών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/>
              <a:t>Χαμηλό κόστος/δείγμα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/>
              <a:t>Μεγάλος χρόνος ζωής</a:t>
            </a:r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88798" y="4097871"/>
            <a:ext cx="3219450" cy="242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2492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="" xmlns:a16="http://schemas.microsoft.com/office/drawing/2014/main" id="{EAC8EBC6-2DB1-470B-9A9A-29CFCB45E140}"/>
              </a:ext>
            </a:extLst>
          </p:cNvPr>
          <p:cNvSpPr txBox="1">
            <a:spLocks/>
          </p:cNvSpPr>
          <p:nvPr/>
        </p:nvSpPr>
        <p:spPr>
          <a:xfrm>
            <a:off x="231776" y="76200"/>
            <a:ext cx="3544358" cy="801688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sz="3200" b="1" dirty="0" err="1">
                <a:solidFill>
                  <a:prstClr val="black"/>
                </a:solidFill>
                <a:latin typeface="Calibri" panose="020F0502020204030204"/>
              </a:rPr>
              <a:t>Αφλατοξίνη</a:t>
            </a:r>
            <a:r>
              <a:rPr lang="el-GR" sz="32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/>
              </a:rPr>
              <a:t>M1</a:t>
            </a:r>
            <a:endParaRPr lang="el-GR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53967" y="76200"/>
            <a:ext cx="3483000" cy="99073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280206" y="1139354"/>
            <a:ext cx="9792758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8000"/>
                </a:solidFill>
              </a:rPr>
              <a:t>Quick </a:t>
            </a:r>
            <a:r>
              <a:rPr lang="en-US" sz="2800" b="1" dirty="0" err="1">
                <a:solidFill>
                  <a:srgbClr val="008000"/>
                </a:solidFill>
              </a:rPr>
              <a:t>Afla</a:t>
            </a:r>
            <a:r>
              <a:rPr lang="en-US" sz="2800" b="1" dirty="0">
                <a:solidFill>
                  <a:srgbClr val="008000"/>
                </a:solidFill>
              </a:rPr>
              <a:t> M1 Strip Test </a:t>
            </a:r>
            <a:endParaRPr lang="en-US" sz="2800" dirty="0">
              <a:solidFill>
                <a:srgbClr val="008000"/>
              </a:solidFill>
            </a:endParaRPr>
          </a:p>
          <a:p>
            <a:pPr algn="ctr"/>
            <a:r>
              <a:rPr lang="el-GR" i="1" dirty="0">
                <a:solidFill>
                  <a:srgbClr val="0000FF"/>
                </a:solidFill>
              </a:rPr>
              <a:t>Γρήγορο </a:t>
            </a:r>
            <a:r>
              <a:rPr lang="en-US" i="1" dirty="0">
                <a:solidFill>
                  <a:srgbClr val="0000FF"/>
                </a:solidFill>
              </a:rPr>
              <a:t>test </a:t>
            </a:r>
            <a:r>
              <a:rPr lang="el-GR" i="1" dirty="0">
                <a:solidFill>
                  <a:srgbClr val="0000FF"/>
                </a:solidFill>
              </a:rPr>
              <a:t>ανίχνευσης </a:t>
            </a:r>
            <a:r>
              <a:rPr lang="el-GR" i="1" dirty="0" err="1">
                <a:solidFill>
                  <a:srgbClr val="0000FF"/>
                </a:solidFill>
              </a:rPr>
              <a:t>αφλατοξίνης</a:t>
            </a:r>
            <a:r>
              <a:rPr lang="el-GR" i="1" dirty="0">
                <a:solidFill>
                  <a:srgbClr val="0000FF"/>
                </a:solidFill>
              </a:rPr>
              <a:t> </a:t>
            </a:r>
            <a:r>
              <a:rPr lang="en-US" i="1" dirty="0">
                <a:solidFill>
                  <a:srgbClr val="0000FF"/>
                </a:solidFill>
              </a:rPr>
              <a:t>M1 </a:t>
            </a:r>
            <a:r>
              <a:rPr lang="el-GR" i="1" dirty="0">
                <a:solidFill>
                  <a:srgbClr val="0000FF"/>
                </a:solidFill>
              </a:rPr>
              <a:t>στο γάλα σύμφωνα με τα όρια της ΕΕ (50</a:t>
            </a:r>
            <a:r>
              <a:rPr lang="en-US" i="1" dirty="0">
                <a:solidFill>
                  <a:srgbClr val="0000FF"/>
                </a:solidFill>
              </a:rPr>
              <a:t>ppt)</a:t>
            </a:r>
            <a:r>
              <a:rPr lang="en-US" sz="1400" i="1" dirty="0">
                <a:solidFill>
                  <a:srgbClr val="0000FF"/>
                </a:solidFill>
              </a:rPr>
              <a:t> </a:t>
            </a:r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774" y="2254090"/>
            <a:ext cx="3307531" cy="249532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5984" y="4943961"/>
            <a:ext cx="11681366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/>
              <a:t>Ερμηνεία αποτελεσμάτων</a:t>
            </a:r>
            <a:r>
              <a:rPr lang="en-US" sz="2000" b="1" dirty="0"/>
              <a:t> (</a:t>
            </a:r>
            <a:r>
              <a:rPr lang="el-GR" sz="2000" b="1" dirty="0"/>
              <a:t>Ποιοτικός προσδιορισμός):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T-line </a:t>
            </a:r>
            <a:r>
              <a:rPr lang="el-GR" dirty="0"/>
              <a:t>πιο έντονη της </a:t>
            </a:r>
            <a:r>
              <a:rPr lang="en-US" dirty="0"/>
              <a:t>C-line </a:t>
            </a:r>
            <a:r>
              <a:rPr lang="el-GR" dirty="0"/>
              <a:t>τότε η συγκέντρωση της </a:t>
            </a:r>
            <a:r>
              <a:rPr lang="el-GR" dirty="0" err="1"/>
              <a:t>αφλατοξίνης</a:t>
            </a:r>
            <a:r>
              <a:rPr lang="el-GR" dirty="0"/>
              <a:t> είναι χαμηλότερη των 50</a:t>
            </a:r>
            <a:r>
              <a:rPr lang="en-US" dirty="0" err="1"/>
              <a:t>ppt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T-line </a:t>
            </a:r>
            <a:r>
              <a:rPr lang="el-GR" dirty="0"/>
              <a:t>ίδια έντασης με την </a:t>
            </a:r>
            <a:r>
              <a:rPr lang="en-US" dirty="0"/>
              <a:t>C-line </a:t>
            </a:r>
            <a:r>
              <a:rPr lang="el-GR" dirty="0"/>
              <a:t>τότε η συγκέντρωση της </a:t>
            </a:r>
            <a:r>
              <a:rPr lang="el-GR" dirty="0" err="1"/>
              <a:t>αφλατοξίνης</a:t>
            </a:r>
            <a:r>
              <a:rPr lang="el-GR" dirty="0"/>
              <a:t> είναι περίπου ίση των 50</a:t>
            </a:r>
            <a:r>
              <a:rPr lang="en-US" dirty="0" err="1"/>
              <a:t>ppt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T-line </a:t>
            </a:r>
            <a:r>
              <a:rPr lang="el-GR" dirty="0"/>
              <a:t>λιγότερο έντονη της </a:t>
            </a:r>
            <a:r>
              <a:rPr lang="en-US" dirty="0"/>
              <a:t>C-line </a:t>
            </a:r>
            <a:r>
              <a:rPr lang="el-GR" dirty="0"/>
              <a:t>τότε η συγκέντρωση της </a:t>
            </a:r>
            <a:r>
              <a:rPr lang="el-GR" dirty="0" err="1"/>
              <a:t>αφλατοξίνης</a:t>
            </a:r>
            <a:r>
              <a:rPr lang="el-GR" dirty="0"/>
              <a:t> είναι υψηλότερη των 50</a:t>
            </a:r>
            <a:r>
              <a:rPr lang="en-US" dirty="0" err="1"/>
              <a:t>ppt</a:t>
            </a:r>
            <a:endParaRPr lang="el-G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/>
              <a:t>Μόνο η </a:t>
            </a:r>
            <a:r>
              <a:rPr lang="en-US" dirty="0"/>
              <a:t>C-line </a:t>
            </a:r>
            <a:r>
              <a:rPr lang="el-GR" dirty="0"/>
              <a:t>είναι ορατή τότε η συγκέντρωση της αφλατοξίνης είναι πολύ υψηλή 300-400 </a:t>
            </a:r>
            <a:r>
              <a:rPr lang="en-US" dirty="0" err="1"/>
              <a:t>ppt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0013" y="2284774"/>
            <a:ext cx="1502874" cy="2397721"/>
          </a:xfrm>
          <a:prstGeom prst="rect">
            <a:avLst/>
          </a:prstGeom>
        </p:spPr>
      </p:pic>
      <p:sp>
        <p:nvSpPr>
          <p:cNvPr id="8" name="Right Arrow 7"/>
          <p:cNvSpPr/>
          <p:nvPr/>
        </p:nvSpPr>
        <p:spPr>
          <a:xfrm>
            <a:off x="3630750" y="3277386"/>
            <a:ext cx="1244598" cy="448734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2887" y="2284774"/>
            <a:ext cx="2329584" cy="239772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911002" y="2482577"/>
            <a:ext cx="3120907" cy="203132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l-GR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Ποσοτικός προσδιορισμός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b="1" dirty="0"/>
              <a:t>Εύρος 10-350 </a:t>
            </a:r>
            <a:r>
              <a:rPr lang="en-US" b="1" dirty="0" err="1"/>
              <a:t>ppt</a:t>
            </a:r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b="1" dirty="0"/>
              <a:t>Σύνδεση με Η/Υ μέσω </a:t>
            </a:r>
            <a:r>
              <a:rPr lang="en-US" b="1" dirty="0" err="1"/>
              <a:t>WiFi</a:t>
            </a:r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Touch screen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b="1" dirty="0"/>
              <a:t>Συνοδεύεται από λογισμικό  </a:t>
            </a:r>
            <a:r>
              <a:rPr lang="en-US" b="1" dirty="0"/>
              <a:t>Manager Software Suite CD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345918" y="4682495"/>
            <a:ext cx="25635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rgbClr val="0000FF"/>
                </a:solidFill>
                <a:latin typeface="Verdana" panose="020B0604030504040204" pitchFamily="34" charset="0"/>
              </a:rPr>
              <a:t>RDS-2500 Reader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395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35" y="42335"/>
            <a:ext cx="3257550" cy="125010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06400" y="1540933"/>
            <a:ext cx="10617200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Η εταιρεία μας –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Activelab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/>
              <a:t>Επίσημοι αντιπρόσωποι </a:t>
            </a:r>
            <a:r>
              <a:rPr lang="en-US" dirty="0"/>
              <a:t>ASTORI, METTLER TOLEDO, KNICK, </a:t>
            </a:r>
            <a:r>
              <a:rPr lang="el-GR" dirty="0"/>
              <a:t>καθώς και άλλων γνωστών οίκων επιστημονικών οργάνων</a:t>
            </a:r>
          </a:p>
          <a:p>
            <a:endParaRPr lang="el-GR" dirty="0"/>
          </a:p>
          <a:p>
            <a:r>
              <a:rPr lang="el-GR" b="1" u="sng" dirty="0"/>
              <a:t>Προσφέρουμε</a:t>
            </a:r>
          </a:p>
          <a:p>
            <a:endParaRPr lang="el-G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/>
              <a:t>Άρτια επιστημονική υποστήριξη για τα όργανα που αντιπροσωπεύουμε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/>
              <a:t>Πλήρη τεχνική υποστήριξη με εκπαιδευμένο επιστημονικό &amp; τεχνικό προσωπικό: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dirty="0"/>
          </a:p>
          <a:p>
            <a:pPr marL="541338" indent="-285750">
              <a:buFont typeface="Wingdings" panose="05000000000000000000" pitchFamily="2" charset="2"/>
              <a:buChar char="Ø"/>
            </a:pPr>
            <a:r>
              <a:rPr lang="el-GR" dirty="0"/>
              <a:t>Ικανότητα παρέμβασης &amp; επισκευής όλων των οργάνων που αντιπροσωπεύουμε</a:t>
            </a:r>
          </a:p>
          <a:p>
            <a:pPr marL="541338" indent="-285750">
              <a:buFont typeface="Wingdings" panose="05000000000000000000" pitchFamily="2" charset="2"/>
              <a:buChar char="Ø"/>
            </a:pPr>
            <a:r>
              <a:rPr lang="el-GR" dirty="0"/>
              <a:t>Γρήγορες &amp; αξιόπιστες παρεμβάσεις</a:t>
            </a:r>
          </a:p>
          <a:p>
            <a:pPr marL="541338" indent="-285750">
              <a:buFont typeface="Wingdings" panose="05000000000000000000" pitchFamily="2" charset="2"/>
              <a:buChar char="Ø"/>
            </a:pPr>
            <a:r>
              <a:rPr lang="el-GR" dirty="0"/>
              <a:t>Επείγουσες τεχνικές συμβουλές, ακόμη και τηλεφωνικά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/>
              <a:t>Διαθεσιμότητα αναλωσίμων και ανταλλακτικών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/>
              <a:t>Ανταγωνιστικές τιμές, σχέση ποιότητας /τιμής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33460" y="4942323"/>
            <a:ext cx="2295556" cy="172931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2793" y="3164411"/>
            <a:ext cx="1526223" cy="1768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4050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8704" y="4517507"/>
            <a:ext cx="1518251" cy="160007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9126" y="3892493"/>
            <a:ext cx="1039578" cy="24475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9505" y="4348310"/>
            <a:ext cx="1327086" cy="14083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27685" y="3919506"/>
            <a:ext cx="2967190" cy="196352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335" y="42335"/>
            <a:ext cx="3257550" cy="125010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32694" y="1382860"/>
            <a:ext cx="502670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ΠΡΟΣΦΟΡΕΣ</a:t>
            </a:r>
            <a:endParaRPr lang="en-US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2000" dirty="0"/>
          </a:p>
          <a:p>
            <a:pPr marL="342900" indent="-342900">
              <a:buFont typeface="+mj-lt"/>
              <a:buAutoNum type="arabicPeriod"/>
            </a:pPr>
            <a:r>
              <a:rPr lang="el-GR" sz="2000" b="1" dirty="0"/>
              <a:t>Φορητό </a:t>
            </a:r>
            <a:r>
              <a:rPr lang="en-US" sz="2000" b="1" dirty="0"/>
              <a:t>pH-</a:t>
            </a:r>
            <a:r>
              <a:rPr lang="el-GR" sz="2000" b="1" dirty="0" err="1"/>
              <a:t>μετρο</a:t>
            </a:r>
            <a:r>
              <a:rPr lang="el-GR" sz="2000" b="1" dirty="0"/>
              <a:t> </a:t>
            </a:r>
            <a:r>
              <a:rPr lang="en-US" sz="2000" b="1" dirty="0"/>
              <a:t>KNICK</a:t>
            </a:r>
            <a:r>
              <a:rPr lang="el-GR" sz="2000" b="1" dirty="0"/>
              <a:t>, 902 </a:t>
            </a:r>
            <a:r>
              <a:rPr lang="en-US" sz="2000" b="1" dirty="0" err="1"/>
              <a:t>Portavo</a:t>
            </a:r>
            <a:r>
              <a:rPr lang="el-GR" sz="2000" b="1" dirty="0"/>
              <a:t> με</a:t>
            </a:r>
            <a:r>
              <a:rPr lang="el-GR" sz="2000" dirty="0"/>
              <a:t>:</a:t>
            </a:r>
          </a:p>
          <a:p>
            <a:endParaRPr lang="en-US" sz="2000" dirty="0"/>
          </a:p>
          <a:p>
            <a:pPr marL="627063" indent="-285750">
              <a:buFont typeface="Wingdings" panose="05000000000000000000" pitchFamily="2" charset="2"/>
              <a:buChar char="Ø"/>
            </a:pPr>
            <a:r>
              <a:rPr lang="el-GR" sz="2000" dirty="0" smtClean="0"/>
              <a:t>Μυτερό ηλεκτρόδιο </a:t>
            </a:r>
            <a:r>
              <a:rPr lang="en-US" sz="2000" dirty="0"/>
              <a:t>SE 104N</a:t>
            </a:r>
            <a:endParaRPr lang="el-GR" sz="2000" dirty="0"/>
          </a:p>
          <a:p>
            <a:pPr marL="627063" indent="-285750">
              <a:buFont typeface="Wingdings" panose="05000000000000000000" pitchFamily="2" charset="2"/>
              <a:buChar char="Ø"/>
            </a:pPr>
            <a:r>
              <a:rPr lang="el-GR" sz="2000" dirty="0"/>
              <a:t>Α</a:t>
            </a:r>
            <a:r>
              <a:rPr lang="el-GR" sz="2000" dirty="0" smtClean="0"/>
              <a:t>ισθητήρα </a:t>
            </a:r>
            <a:r>
              <a:rPr lang="el-GR" sz="2000" dirty="0"/>
              <a:t>θερμοκρασίας </a:t>
            </a:r>
            <a:endParaRPr lang="el-GR" sz="2000" dirty="0" smtClean="0"/>
          </a:p>
          <a:p>
            <a:pPr marL="627063" indent="-285750">
              <a:buFont typeface="Wingdings" panose="05000000000000000000" pitchFamily="2" charset="2"/>
              <a:buChar char="Ø"/>
            </a:pPr>
            <a:r>
              <a:rPr lang="el-GR" sz="2000" dirty="0" smtClean="0"/>
              <a:t>Β</a:t>
            </a:r>
            <a:r>
              <a:rPr lang="en-US" sz="2000" dirty="0" err="1"/>
              <a:t>uffers</a:t>
            </a:r>
            <a:r>
              <a:rPr lang="en-US" sz="2000" dirty="0"/>
              <a:t> 7.00 &amp; 4.01, 500 mL/buffer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524698" y="1939710"/>
            <a:ext cx="548950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 startAt="2"/>
            </a:pPr>
            <a:r>
              <a:rPr lang="el-GR" sz="2000" b="1" dirty="0"/>
              <a:t>Φορητό </a:t>
            </a:r>
            <a:r>
              <a:rPr lang="en-US" sz="2000" b="1" dirty="0"/>
              <a:t>pH-</a:t>
            </a:r>
            <a:r>
              <a:rPr lang="el-GR" sz="2000" b="1" dirty="0" err="1"/>
              <a:t>μετρο</a:t>
            </a:r>
            <a:r>
              <a:rPr lang="el-GR" sz="2000" b="1" dirty="0"/>
              <a:t> </a:t>
            </a:r>
            <a:r>
              <a:rPr lang="en-US" sz="2000" b="1" dirty="0"/>
              <a:t>METTLER TOLEDO</a:t>
            </a:r>
            <a:r>
              <a:rPr lang="el-GR" sz="2000" b="1" dirty="0"/>
              <a:t>, </a:t>
            </a:r>
            <a:r>
              <a:rPr lang="en-US" sz="2000" b="1" dirty="0" err="1"/>
              <a:t>FiveGo</a:t>
            </a:r>
            <a:r>
              <a:rPr lang="en-US" sz="2000" b="1" dirty="0"/>
              <a:t>, </a:t>
            </a:r>
            <a:r>
              <a:rPr lang="en-US" sz="2000" b="1" dirty="0" smtClean="0"/>
              <a:t>Food </a:t>
            </a:r>
            <a:r>
              <a:rPr lang="en-US" sz="2000" b="1" dirty="0"/>
              <a:t>kit</a:t>
            </a:r>
            <a:r>
              <a:rPr lang="el-GR" sz="2000" dirty="0"/>
              <a:t>:</a:t>
            </a:r>
          </a:p>
          <a:p>
            <a:endParaRPr lang="en-US" sz="2000" dirty="0"/>
          </a:p>
          <a:p>
            <a:pPr marL="627063" indent="-285750">
              <a:buFont typeface="Wingdings" panose="05000000000000000000" pitchFamily="2" charset="2"/>
              <a:buChar char="Ø"/>
            </a:pPr>
            <a:r>
              <a:rPr lang="el-GR" sz="2000" dirty="0"/>
              <a:t>Ηλεκτρόδιο </a:t>
            </a:r>
            <a:endParaRPr lang="en-US" sz="2000" dirty="0"/>
          </a:p>
          <a:p>
            <a:pPr marL="627063" indent="-285750">
              <a:buFont typeface="Wingdings" panose="05000000000000000000" pitchFamily="2" charset="2"/>
              <a:buChar char="Ø"/>
            </a:pPr>
            <a:r>
              <a:rPr lang="el-GR" sz="2000" dirty="0"/>
              <a:t>Αισθητήρα θερμοκρασίας</a:t>
            </a:r>
          </a:p>
          <a:p>
            <a:pPr marL="627063" indent="-285750">
              <a:buFont typeface="Wingdings" panose="05000000000000000000" pitchFamily="2" charset="2"/>
              <a:buChar char="Ø"/>
            </a:pPr>
            <a:r>
              <a:rPr lang="el-GR" sz="2000" dirty="0"/>
              <a:t>Β</a:t>
            </a:r>
            <a:r>
              <a:rPr lang="en-US" sz="2000" dirty="0" err="1"/>
              <a:t>uffers</a:t>
            </a:r>
            <a:r>
              <a:rPr lang="en-US" sz="2000" dirty="0"/>
              <a:t> 7.00 &amp; 4.01</a:t>
            </a:r>
            <a:r>
              <a:rPr lang="el-GR" sz="2000" dirty="0"/>
              <a:t>, 250 </a:t>
            </a:r>
            <a:r>
              <a:rPr lang="en-US" sz="2000" dirty="0"/>
              <a:t>mL/buffer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11702" y="3421745"/>
            <a:ext cx="3493103" cy="3493103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237067" y="6510867"/>
            <a:ext cx="19727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</a:t>
            </a:r>
            <a:r>
              <a:rPr lang="el-GR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Πλεόν</a:t>
            </a:r>
            <a:r>
              <a:rPr lang="el-G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24% ΦΠΑ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706583" y="42335"/>
            <a:ext cx="557106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600" dirty="0"/>
              <a:t>ACTIVELAB/ Επιστημονικά Όργανα/ www.activelab.gr</a:t>
            </a:r>
          </a:p>
          <a:p>
            <a:r>
              <a:rPr lang="el-GR" sz="1600" dirty="0" err="1"/>
              <a:t>Tαχ</a:t>
            </a:r>
            <a:r>
              <a:rPr lang="el-GR" sz="1600" dirty="0"/>
              <a:t>. Διεύθυνση: Δημητρακοπούλου 12, Τ.Κ. 54655- Θεσσαλονίκη</a:t>
            </a:r>
          </a:p>
          <a:p>
            <a:r>
              <a:rPr lang="el-GR" sz="1600" dirty="0" err="1"/>
              <a:t>Τηλ</a:t>
            </a:r>
            <a:r>
              <a:rPr lang="el-GR" sz="1600" dirty="0"/>
              <a:t>.: 2314000166, </a:t>
            </a:r>
            <a:r>
              <a:rPr lang="el-GR" sz="1600" dirty="0" err="1"/>
              <a:t>Fax</a:t>
            </a:r>
            <a:r>
              <a:rPr lang="el-GR" sz="1600" dirty="0"/>
              <a:t>: 2310404035   </a:t>
            </a:r>
            <a:endParaRPr lang="en-US" sz="1600" dirty="0"/>
          </a:p>
          <a:p>
            <a:r>
              <a:rPr lang="el-GR" sz="1600" dirty="0" err="1"/>
              <a:t>Εmail</a:t>
            </a:r>
            <a:r>
              <a:rPr lang="el-GR" sz="1600" dirty="0"/>
              <a:t>: </a:t>
            </a:r>
            <a:r>
              <a:rPr lang="el-GR" sz="1600" dirty="0">
                <a:hlinkClick r:id="rId8"/>
              </a:rPr>
              <a:t>info@activelab.gr</a:t>
            </a:r>
            <a:endParaRPr lang="en-US" sz="1600" dirty="0"/>
          </a:p>
          <a:p>
            <a:r>
              <a:rPr lang="el-GR" sz="1600" dirty="0"/>
              <a:t>Λιάκος Θοδωρής: </a:t>
            </a:r>
            <a:r>
              <a:rPr lang="en-US" sz="1600" dirty="0">
                <a:hlinkClick r:id="rId9"/>
              </a:rPr>
              <a:t>thliakos@activelab.gr</a:t>
            </a:r>
            <a:endParaRPr lang="en-US" sz="1600" dirty="0"/>
          </a:p>
          <a:p>
            <a:r>
              <a:rPr lang="el-GR" sz="1600" dirty="0"/>
              <a:t>Πάλλας Αριστείδης: </a:t>
            </a:r>
            <a:r>
              <a:rPr lang="en-US" sz="1600" dirty="0">
                <a:hlinkClick r:id="rId10"/>
              </a:rPr>
              <a:t>apallas@activelab.gr</a:t>
            </a:r>
            <a:endParaRPr lang="en-US" sz="1600" dirty="0"/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4782655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35" y="42335"/>
            <a:ext cx="3257550" cy="125010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423522" y="1322077"/>
            <a:ext cx="32912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 cmpd="sng">
                  <a:solidFill>
                    <a:schemeClr val="tx1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DEMO LAB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133" y="2275041"/>
            <a:ext cx="5698067" cy="427355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985933" y="2275041"/>
            <a:ext cx="609600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l-GR" dirty="0"/>
              <a:t>Στη διάθεσή σας για επίδειξη των διαθέσιμων συσκευών είτε στο εργαστήριό μας ή στον χώρο σας κατόπιν συνεννόησης.</a:t>
            </a:r>
          </a:p>
          <a:p>
            <a:endParaRPr lang="el-GR" dirty="0"/>
          </a:p>
          <a:p>
            <a:r>
              <a:rPr lang="el-GR" dirty="0"/>
              <a:t>Εξειδικευμένο προσωπικό για:</a:t>
            </a:r>
          </a:p>
          <a:p>
            <a:endParaRPr lang="el-G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/>
              <a:t>Επίδειξη λειτουργίας των συσκευών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/>
              <a:t>Σεμινάρια εκπαίδευσης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/>
              <a:t>Ανάπτυξη μεθόδων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 err="1"/>
              <a:t>Τroubleshooting</a:t>
            </a:r>
            <a:endParaRPr lang="el-G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dirty="0"/>
          </a:p>
        </p:txBody>
      </p:sp>
      <p:sp>
        <p:nvSpPr>
          <p:cNvPr id="21" name="Rectangle 20"/>
          <p:cNvSpPr/>
          <p:nvPr/>
        </p:nvSpPr>
        <p:spPr>
          <a:xfrm>
            <a:off x="6706583" y="42335"/>
            <a:ext cx="557106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600" dirty="0"/>
              <a:t>ACTIVELAB/ Επιστημονικά Όργανα/ www.activelab.gr</a:t>
            </a:r>
          </a:p>
          <a:p>
            <a:r>
              <a:rPr lang="el-GR" sz="1600" dirty="0" err="1"/>
              <a:t>Tαχ</a:t>
            </a:r>
            <a:r>
              <a:rPr lang="el-GR" sz="1600" dirty="0"/>
              <a:t>. Διεύθυνση: Δημητρακοπούλου 12, Τ.Κ. 54655- Θεσσαλονίκη</a:t>
            </a:r>
          </a:p>
          <a:p>
            <a:r>
              <a:rPr lang="el-GR" sz="1600" dirty="0" err="1"/>
              <a:t>Τηλ</a:t>
            </a:r>
            <a:r>
              <a:rPr lang="el-GR" sz="1600" dirty="0"/>
              <a:t>.: 2314000166, </a:t>
            </a:r>
            <a:r>
              <a:rPr lang="el-GR" sz="1600" dirty="0" err="1"/>
              <a:t>Fax</a:t>
            </a:r>
            <a:r>
              <a:rPr lang="el-GR" sz="1600" dirty="0"/>
              <a:t>: 2310404035   </a:t>
            </a:r>
            <a:endParaRPr lang="en-US" sz="1600" dirty="0"/>
          </a:p>
          <a:p>
            <a:r>
              <a:rPr lang="el-GR" sz="1600" dirty="0" err="1"/>
              <a:t>Εmail</a:t>
            </a:r>
            <a:r>
              <a:rPr lang="el-GR" sz="1600" dirty="0"/>
              <a:t>: </a:t>
            </a:r>
            <a:r>
              <a:rPr lang="el-GR" sz="1600" dirty="0">
                <a:hlinkClick r:id="rId4"/>
              </a:rPr>
              <a:t>info@activelab.gr</a:t>
            </a:r>
            <a:endParaRPr lang="en-US" sz="1600" dirty="0"/>
          </a:p>
          <a:p>
            <a:r>
              <a:rPr lang="el-GR" sz="1600" dirty="0"/>
              <a:t>Λιάκος Θοδωρής: </a:t>
            </a:r>
            <a:r>
              <a:rPr lang="en-US" sz="1600" dirty="0">
                <a:hlinkClick r:id="rId5"/>
              </a:rPr>
              <a:t>thliakos@activelab.gr</a:t>
            </a:r>
            <a:endParaRPr lang="en-US" sz="1600" dirty="0"/>
          </a:p>
          <a:p>
            <a:r>
              <a:rPr lang="el-GR" sz="1600" dirty="0"/>
              <a:t>Πάλλας Αριστείδης: </a:t>
            </a:r>
            <a:r>
              <a:rPr lang="en-US" sz="1600" dirty="0">
                <a:hlinkClick r:id="rId6"/>
              </a:rPr>
              <a:t>apallas@activelab.gr</a:t>
            </a:r>
            <a:endParaRPr lang="en-US" sz="1600" dirty="0"/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3851497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35" y="42335"/>
            <a:ext cx="3257550" cy="1250109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6569148" y="5288340"/>
            <a:ext cx="562285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600" dirty="0"/>
              <a:t>ACTIVELAB/ Επιστημονικά Όργανα/ www.activelab.gr</a:t>
            </a:r>
          </a:p>
          <a:p>
            <a:r>
              <a:rPr lang="el-GR" sz="1600" b="1" dirty="0" err="1"/>
              <a:t>Tαχ</a:t>
            </a:r>
            <a:r>
              <a:rPr lang="el-GR" sz="1600" b="1" dirty="0"/>
              <a:t>. Διεύθυνση</a:t>
            </a:r>
            <a:r>
              <a:rPr lang="el-GR" sz="1600" dirty="0"/>
              <a:t>: Δημητρακοπούλου 12, Τ.Κ. 54655- Θεσσαλονίκη</a:t>
            </a:r>
          </a:p>
          <a:p>
            <a:r>
              <a:rPr lang="el-GR" sz="1600" b="1" dirty="0" err="1"/>
              <a:t>Τηλ</a:t>
            </a:r>
            <a:r>
              <a:rPr lang="el-GR" sz="1600" b="1" dirty="0"/>
              <a:t>.: </a:t>
            </a:r>
            <a:r>
              <a:rPr lang="el-GR" sz="1600" dirty="0"/>
              <a:t>2314000166, </a:t>
            </a:r>
            <a:r>
              <a:rPr lang="el-GR" sz="1600" dirty="0" err="1"/>
              <a:t>Fax</a:t>
            </a:r>
            <a:r>
              <a:rPr lang="el-GR" sz="1600" dirty="0"/>
              <a:t>: 2310404035   </a:t>
            </a:r>
            <a:endParaRPr lang="en-US" sz="1600" dirty="0"/>
          </a:p>
          <a:p>
            <a:r>
              <a:rPr lang="el-GR" sz="1600" b="1" dirty="0" err="1"/>
              <a:t>Εmail</a:t>
            </a:r>
            <a:r>
              <a:rPr lang="el-GR" sz="1600" b="1" dirty="0"/>
              <a:t>:</a:t>
            </a:r>
            <a:r>
              <a:rPr lang="el-GR" sz="1600" dirty="0"/>
              <a:t> </a:t>
            </a:r>
            <a:r>
              <a:rPr lang="el-GR" sz="1600" dirty="0">
                <a:hlinkClick r:id="rId3"/>
              </a:rPr>
              <a:t>info@activelab.gr</a:t>
            </a:r>
            <a:endParaRPr lang="en-US" sz="1600" dirty="0"/>
          </a:p>
          <a:p>
            <a:pPr marL="541338"/>
            <a:r>
              <a:rPr lang="el-GR" sz="1600" dirty="0"/>
              <a:t>Λιάκος Θοδωρής: </a:t>
            </a:r>
            <a:r>
              <a:rPr lang="en-US" sz="1600" dirty="0">
                <a:hlinkClick r:id="rId4"/>
              </a:rPr>
              <a:t>thliakos@activelab.gr</a:t>
            </a:r>
            <a:endParaRPr lang="el-GR" sz="1600" dirty="0"/>
          </a:p>
          <a:p>
            <a:pPr marL="541338"/>
            <a:r>
              <a:rPr lang="el-GR" sz="1600" dirty="0"/>
              <a:t>Πάλλας Αριστείδης: </a:t>
            </a:r>
            <a:r>
              <a:rPr lang="en-US" sz="1600" dirty="0">
                <a:hlinkClick r:id="rId5"/>
              </a:rPr>
              <a:t>apallas@activelab.gr</a:t>
            </a:r>
            <a:endParaRPr lang="en-US" sz="1600" dirty="0"/>
          </a:p>
        </p:txBody>
      </p:sp>
      <p:sp>
        <p:nvSpPr>
          <p:cNvPr id="2" name="Rectangle 1"/>
          <p:cNvSpPr/>
          <p:nvPr/>
        </p:nvSpPr>
        <p:spPr>
          <a:xfrm>
            <a:off x="1561043" y="2433935"/>
            <a:ext cx="8603386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l-GR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ΕΥΧΑΡΙΣΤΟΥΜΕ ΓΙΑ ΤΗΝ ΠΡΟΣΟΧΗ ΣΑΣ</a:t>
            </a:r>
            <a:endParaRPr lang="en-US" sz="5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480493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="" xmlns:a16="http://schemas.microsoft.com/office/drawing/2014/main" id="{E08C5939-E8DA-4A28-82BE-455BFA41BD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875" y="184151"/>
            <a:ext cx="5295900" cy="673100"/>
          </a:xfr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Autofit/>
          </a:bodyPr>
          <a:lstStyle/>
          <a:p>
            <a:r>
              <a:rPr lang="el-GR" sz="3200" b="1" u="sng" dirty="0">
                <a:latin typeface="+mn-lt"/>
              </a:rPr>
              <a:t>ΟΡΙΣΜΟΣ ΓΑΛΑΚΤΟΣ</a:t>
            </a:r>
            <a:r>
              <a:rPr lang="en-US" sz="3200" b="1" dirty="0">
                <a:latin typeface="+mn-lt"/>
              </a:rPr>
              <a:t>: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1C16B5FA-A992-4223-AFD0-C28AEA41CC85}"/>
              </a:ext>
            </a:extLst>
          </p:cNvPr>
          <p:cNvSpPr/>
          <p:nvPr/>
        </p:nvSpPr>
        <p:spPr>
          <a:xfrm>
            <a:off x="142875" y="1701092"/>
            <a:ext cx="11921878" cy="16278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lnSpc>
                <a:spcPct val="105000"/>
              </a:lnSpc>
              <a:spcBef>
                <a:spcPct val="55000"/>
              </a:spcBef>
              <a:spcAft>
                <a:spcPct val="0"/>
              </a:spcAft>
            </a:pPr>
            <a:r>
              <a:rPr lang="el-GR" altLang="en-US" sz="2400" b="1" dirty="0">
                <a:solidFill>
                  <a:srgbClr val="000000"/>
                </a:solidFill>
              </a:rPr>
              <a:t>(Ελληνικός Κώδικας Τροφίμων και Ποτών)</a:t>
            </a:r>
            <a:r>
              <a:rPr lang="en-US" altLang="en-US" sz="2400" b="1" dirty="0">
                <a:solidFill>
                  <a:srgbClr val="000000"/>
                </a:solidFill>
              </a:rPr>
              <a:t>:</a:t>
            </a:r>
            <a:r>
              <a:rPr lang="el-GR" altLang="en-US" sz="2400" dirty="0">
                <a:solidFill>
                  <a:srgbClr val="000000"/>
                </a:solidFill>
              </a:rPr>
              <a:t>«</a:t>
            </a:r>
            <a:r>
              <a:rPr lang="el-GR" altLang="en-US" sz="2400" u="sng" dirty="0">
                <a:solidFill>
                  <a:srgbClr val="FF0000"/>
                </a:solidFill>
              </a:rPr>
              <a:t>Γάλα</a:t>
            </a:r>
            <a:r>
              <a:rPr lang="el-GR" altLang="en-US" sz="2400" dirty="0">
                <a:solidFill>
                  <a:srgbClr val="000000"/>
                </a:solidFill>
              </a:rPr>
              <a:t> είναι το απαλλαγμένο από πρωτόγαλα προϊόν του ολοσχερούς, χωρίς διακοπή αρμέγματος υγιών γαλακτοπαραγωγών ζώων, που διαβιούν και διατρέφονται κάτω από υγιεινούς όρους και δεν βρίσκονται σε κατάσταση υπερκόπωσης»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B68A9F8F-3A71-4A67-AA6F-058B05495F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625" y="3801277"/>
            <a:ext cx="4098916" cy="24452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8541" y="3801276"/>
            <a:ext cx="3297465" cy="24452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6006" y="3801276"/>
            <a:ext cx="3271619" cy="24484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68884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548024" y="5693993"/>
            <a:ext cx="2996959" cy="1138773"/>
          </a:xfrm>
          <a:prstGeom prst="rect">
            <a:avLst/>
          </a:prstGeom>
          <a:noFill/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el-GR" sz="3200" b="1" dirty="0">
                <a:solidFill>
                  <a:schemeClr val="accent1">
                    <a:lumMod val="75000"/>
                  </a:schemeClr>
                </a:solidFill>
              </a:rPr>
              <a:t>718</a:t>
            </a:r>
            <a:r>
              <a:rPr lang="el-GR" sz="3200" b="1" dirty="0"/>
              <a:t> </a:t>
            </a:r>
          </a:p>
          <a:p>
            <a:pPr algn="r"/>
            <a:r>
              <a:rPr lang="el-GR" dirty="0"/>
              <a:t>εκατ. Τόνοι </a:t>
            </a:r>
          </a:p>
          <a:p>
            <a:pPr algn="r"/>
            <a:r>
              <a:rPr lang="el-GR" b="1" dirty="0"/>
              <a:t>παγκόσμια παραγωγή 2016</a:t>
            </a:r>
            <a:endParaRPr lang="en-US" b="1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26FA6E-9F0C-4FD5-9A62-46FE8878F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16" y="-162776"/>
            <a:ext cx="4817617" cy="992507"/>
          </a:xfrm>
        </p:spPr>
        <p:txBody>
          <a:bodyPr/>
          <a:lstStyle/>
          <a:p>
            <a:r>
              <a:rPr lang="el-GR" sz="3200" b="1" dirty="0">
                <a:solidFill>
                  <a:prstClr val="black"/>
                </a:solidFill>
                <a:latin typeface="Calibri" panose="020F0502020204030204"/>
              </a:rPr>
              <a:t>ΓΑΛΑ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/>
              </a:rPr>
              <a:t>:</a:t>
            </a:r>
            <a:r>
              <a:rPr lang="el-GR" sz="3200" b="1" dirty="0">
                <a:solidFill>
                  <a:prstClr val="black"/>
                </a:solidFill>
                <a:latin typeface="Calibri" panose="020F0502020204030204"/>
              </a:rPr>
              <a:t> ΕΙΔΗ ΚΑΙ ΠΑΡΑΓΩΓΗ</a:t>
            </a:r>
            <a:endParaRPr lang="el-GR" dirty="0"/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04982609"/>
              </p:ext>
            </p:extLst>
          </p:nvPr>
        </p:nvGraphicFramePr>
        <p:xfrm>
          <a:off x="4482180" y="2744399"/>
          <a:ext cx="4147470" cy="30668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4430036"/>
              </p:ext>
            </p:extLst>
          </p:nvPr>
        </p:nvGraphicFramePr>
        <p:xfrm>
          <a:off x="813074" y="526131"/>
          <a:ext cx="2421536" cy="499085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4133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8020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algn="ctr"/>
                      <a:r>
                        <a:rPr lang="el-GR" sz="2400" b="1" dirty="0"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Παγκόσμια</a:t>
                      </a:r>
                      <a:r>
                        <a:rPr lang="el-GR" sz="2400" b="1" baseline="0" dirty="0"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Παραγωγή 2016</a:t>
                      </a:r>
                      <a:endParaRPr lang="en-US" sz="2400" b="1" dirty="0">
                        <a:solidFill>
                          <a:schemeClr val="tx2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bg1">
                            <a:lumMod val="75000"/>
                            <a:tint val="66000"/>
                            <a:satMod val="160000"/>
                          </a:schemeClr>
                        </a:gs>
                        <a:gs pos="50000">
                          <a:schemeClr val="bg1">
                            <a:lumMod val="75000"/>
                            <a:tint val="44500"/>
                            <a:satMod val="160000"/>
                          </a:schemeClr>
                        </a:gs>
                        <a:gs pos="100000">
                          <a:schemeClr val="bg1">
                            <a:lumMod val="75000"/>
                            <a:tint val="23500"/>
                            <a:satMod val="160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16789">
                <a:tc>
                  <a:txBody>
                    <a:bodyPr/>
                    <a:lstStyle/>
                    <a:p>
                      <a:r>
                        <a:rPr lang="el-GR" sz="1600" b="1" dirty="0"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Ινδία</a:t>
                      </a:r>
                      <a:endParaRPr lang="en-US" sz="1600" b="1" dirty="0">
                        <a:solidFill>
                          <a:schemeClr val="tx2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bg1">
                            <a:lumMod val="75000"/>
                            <a:tint val="66000"/>
                            <a:satMod val="160000"/>
                          </a:schemeClr>
                        </a:gs>
                        <a:gs pos="50000">
                          <a:schemeClr val="bg1">
                            <a:lumMod val="75000"/>
                            <a:tint val="44500"/>
                            <a:satMod val="160000"/>
                          </a:schemeClr>
                        </a:gs>
                        <a:gs pos="100000">
                          <a:schemeClr val="bg1">
                            <a:lumMod val="75000"/>
                            <a:tint val="23500"/>
                            <a:satMod val="160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l-GR" sz="1800" b="1" dirty="0"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20%</a:t>
                      </a:r>
                      <a:endParaRPr lang="en-US" sz="1800" b="1" dirty="0">
                        <a:solidFill>
                          <a:schemeClr val="tx2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bg1">
                            <a:lumMod val="75000"/>
                            <a:tint val="66000"/>
                            <a:satMod val="160000"/>
                          </a:schemeClr>
                        </a:gs>
                        <a:gs pos="50000">
                          <a:schemeClr val="bg1">
                            <a:lumMod val="75000"/>
                            <a:tint val="44500"/>
                            <a:satMod val="160000"/>
                          </a:schemeClr>
                        </a:gs>
                        <a:gs pos="100000">
                          <a:schemeClr val="bg1">
                            <a:lumMod val="75000"/>
                            <a:tint val="23500"/>
                            <a:satMod val="160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16789">
                <a:tc>
                  <a:txBody>
                    <a:bodyPr/>
                    <a:lstStyle/>
                    <a:p>
                      <a:r>
                        <a:rPr lang="el-GR" sz="1600" b="1" dirty="0"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ΗΠΑ</a:t>
                      </a:r>
                      <a:endParaRPr lang="en-US" sz="1600" b="1" dirty="0">
                        <a:solidFill>
                          <a:schemeClr val="tx2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bg1">
                            <a:lumMod val="75000"/>
                            <a:tint val="66000"/>
                            <a:satMod val="160000"/>
                          </a:schemeClr>
                        </a:gs>
                        <a:gs pos="50000">
                          <a:schemeClr val="bg1">
                            <a:lumMod val="75000"/>
                            <a:tint val="44500"/>
                            <a:satMod val="160000"/>
                          </a:schemeClr>
                        </a:gs>
                        <a:gs pos="100000">
                          <a:schemeClr val="bg1">
                            <a:lumMod val="75000"/>
                            <a:tint val="23500"/>
                            <a:satMod val="160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l-GR" sz="1800" b="1" dirty="0"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12%</a:t>
                      </a:r>
                      <a:endParaRPr lang="en-US" sz="1800" b="1" dirty="0">
                        <a:solidFill>
                          <a:schemeClr val="tx2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bg1">
                            <a:lumMod val="75000"/>
                            <a:tint val="66000"/>
                            <a:satMod val="160000"/>
                          </a:schemeClr>
                        </a:gs>
                        <a:gs pos="50000">
                          <a:schemeClr val="bg1">
                            <a:lumMod val="75000"/>
                            <a:tint val="44500"/>
                            <a:satMod val="160000"/>
                          </a:schemeClr>
                        </a:gs>
                        <a:gs pos="100000">
                          <a:schemeClr val="bg1">
                            <a:lumMod val="75000"/>
                            <a:tint val="23500"/>
                            <a:satMod val="160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16789">
                <a:tc>
                  <a:txBody>
                    <a:bodyPr/>
                    <a:lstStyle/>
                    <a:p>
                      <a:r>
                        <a:rPr lang="el-GR" sz="1600" b="1" dirty="0"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Κίνα</a:t>
                      </a:r>
                      <a:endParaRPr lang="en-US" sz="1600" b="1" dirty="0">
                        <a:solidFill>
                          <a:schemeClr val="tx2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bg1">
                            <a:lumMod val="75000"/>
                            <a:tint val="66000"/>
                            <a:satMod val="160000"/>
                          </a:schemeClr>
                        </a:gs>
                        <a:gs pos="50000">
                          <a:schemeClr val="bg1">
                            <a:lumMod val="75000"/>
                            <a:tint val="44500"/>
                            <a:satMod val="160000"/>
                          </a:schemeClr>
                        </a:gs>
                        <a:gs pos="100000">
                          <a:schemeClr val="bg1">
                            <a:lumMod val="75000"/>
                            <a:tint val="23500"/>
                            <a:satMod val="160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l-GR" sz="1800" b="1" dirty="0"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5%</a:t>
                      </a:r>
                      <a:endParaRPr lang="en-US" sz="1800" b="1" dirty="0">
                        <a:solidFill>
                          <a:schemeClr val="tx2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bg1">
                            <a:lumMod val="75000"/>
                            <a:tint val="66000"/>
                            <a:satMod val="160000"/>
                          </a:schemeClr>
                        </a:gs>
                        <a:gs pos="50000">
                          <a:schemeClr val="bg1">
                            <a:lumMod val="75000"/>
                            <a:tint val="44500"/>
                            <a:satMod val="160000"/>
                          </a:schemeClr>
                        </a:gs>
                        <a:gs pos="100000">
                          <a:schemeClr val="bg1">
                            <a:lumMod val="75000"/>
                            <a:tint val="23500"/>
                            <a:satMod val="160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16789">
                <a:tc>
                  <a:txBody>
                    <a:bodyPr/>
                    <a:lstStyle/>
                    <a:p>
                      <a:r>
                        <a:rPr lang="el-GR" sz="1600" b="1" dirty="0"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Πακιστάν</a:t>
                      </a:r>
                      <a:endParaRPr lang="en-US" sz="1600" b="1" dirty="0">
                        <a:solidFill>
                          <a:schemeClr val="tx2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bg1">
                            <a:lumMod val="75000"/>
                            <a:tint val="66000"/>
                            <a:satMod val="160000"/>
                          </a:schemeClr>
                        </a:gs>
                        <a:gs pos="50000">
                          <a:schemeClr val="bg1">
                            <a:lumMod val="75000"/>
                            <a:tint val="44500"/>
                            <a:satMod val="160000"/>
                          </a:schemeClr>
                        </a:gs>
                        <a:gs pos="100000">
                          <a:schemeClr val="bg1">
                            <a:lumMod val="75000"/>
                            <a:tint val="23500"/>
                            <a:satMod val="160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l-GR" sz="1800" b="1" dirty="0"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5%</a:t>
                      </a:r>
                      <a:endParaRPr lang="en-US" sz="1800" b="1" dirty="0">
                        <a:solidFill>
                          <a:schemeClr val="tx2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bg1">
                            <a:lumMod val="75000"/>
                            <a:tint val="66000"/>
                            <a:satMod val="160000"/>
                          </a:schemeClr>
                        </a:gs>
                        <a:gs pos="50000">
                          <a:schemeClr val="bg1">
                            <a:lumMod val="75000"/>
                            <a:tint val="44500"/>
                            <a:satMod val="160000"/>
                          </a:schemeClr>
                        </a:gs>
                        <a:gs pos="100000">
                          <a:schemeClr val="bg1">
                            <a:lumMod val="75000"/>
                            <a:tint val="23500"/>
                            <a:satMod val="160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16789">
                <a:tc>
                  <a:txBody>
                    <a:bodyPr/>
                    <a:lstStyle/>
                    <a:p>
                      <a:r>
                        <a:rPr lang="el-GR" sz="1600" b="1" dirty="0"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Ρωσία</a:t>
                      </a:r>
                      <a:endParaRPr lang="en-US" sz="1600" b="1" dirty="0">
                        <a:solidFill>
                          <a:schemeClr val="tx2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bg1">
                            <a:lumMod val="75000"/>
                            <a:tint val="66000"/>
                            <a:satMod val="160000"/>
                          </a:schemeClr>
                        </a:gs>
                        <a:gs pos="50000">
                          <a:schemeClr val="bg1">
                            <a:lumMod val="75000"/>
                            <a:tint val="44500"/>
                            <a:satMod val="160000"/>
                          </a:schemeClr>
                        </a:gs>
                        <a:gs pos="100000">
                          <a:schemeClr val="bg1">
                            <a:lumMod val="75000"/>
                            <a:tint val="23500"/>
                            <a:satMod val="160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l-GR" sz="1800" b="1" dirty="0"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4%</a:t>
                      </a:r>
                      <a:endParaRPr lang="en-US" sz="1800" b="1" dirty="0">
                        <a:solidFill>
                          <a:schemeClr val="tx2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bg1">
                            <a:lumMod val="75000"/>
                            <a:tint val="66000"/>
                            <a:satMod val="160000"/>
                          </a:schemeClr>
                        </a:gs>
                        <a:gs pos="50000">
                          <a:schemeClr val="bg1">
                            <a:lumMod val="75000"/>
                            <a:tint val="44500"/>
                            <a:satMod val="160000"/>
                          </a:schemeClr>
                        </a:gs>
                        <a:gs pos="100000">
                          <a:schemeClr val="bg1">
                            <a:lumMod val="75000"/>
                            <a:tint val="23500"/>
                            <a:satMod val="160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16789">
                <a:tc>
                  <a:txBody>
                    <a:bodyPr/>
                    <a:lstStyle/>
                    <a:p>
                      <a:r>
                        <a:rPr lang="el-GR" sz="1600" b="1" dirty="0"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Βραζιλία</a:t>
                      </a:r>
                      <a:endParaRPr lang="en-US" sz="1600" b="1" dirty="0">
                        <a:solidFill>
                          <a:schemeClr val="tx2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bg1">
                            <a:lumMod val="75000"/>
                            <a:tint val="66000"/>
                            <a:satMod val="160000"/>
                          </a:schemeClr>
                        </a:gs>
                        <a:gs pos="50000">
                          <a:schemeClr val="bg1">
                            <a:lumMod val="75000"/>
                            <a:tint val="44500"/>
                            <a:satMod val="160000"/>
                          </a:schemeClr>
                        </a:gs>
                        <a:gs pos="100000">
                          <a:schemeClr val="bg1">
                            <a:lumMod val="75000"/>
                            <a:tint val="23500"/>
                            <a:satMod val="160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l-GR" sz="1800" b="1" dirty="0"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4%</a:t>
                      </a:r>
                      <a:endParaRPr lang="en-US" sz="1800" b="1" dirty="0">
                        <a:solidFill>
                          <a:schemeClr val="tx2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bg1">
                            <a:lumMod val="75000"/>
                            <a:tint val="66000"/>
                            <a:satMod val="160000"/>
                          </a:schemeClr>
                        </a:gs>
                        <a:gs pos="50000">
                          <a:schemeClr val="bg1">
                            <a:lumMod val="75000"/>
                            <a:tint val="44500"/>
                            <a:satMod val="160000"/>
                          </a:schemeClr>
                        </a:gs>
                        <a:gs pos="100000">
                          <a:schemeClr val="bg1">
                            <a:lumMod val="75000"/>
                            <a:tint val="23500"/>
                            <a:satMod val="160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416789">
                <a:tc>
                  <a:txBody>
                    <a:bodyPr/>
                    <a:lstStyle/>
                    <a:p>
                      <a:r>
                        <a:rPr lang="el-GR" sz="1600" b="1" dirty="0"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Γερμανία</a:t>
                      </a:r>
                      <a:endParaRPr lang="en-US" sz="1600" b="1" dirty="0">
                        <a:solidFill>
                          <a:schemeClr val="tx2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bg1">
                            <a:lumMod val="75000"/>
                            <a:tint val="66000"/>
                            <a:satMod val="160000"/>
                          </a:schemeClr>
                        </a:gs>
                        <a:gs pos="50000">
                          <a:schemeClr val="bg1">
                            <a:lumMod val="75000"/>
                            <a:tint val="44500"/>
                            <a:satMod val="160000"/>
                          </a:schemeClr>
                        </a:gs>
                        <a:gs pos="100000">
                          <a:schemeClr val="bg1">
                            <a:lumMod val="75000"/>
                            <a:tint val="23500"/>
                            <a:satMod val="160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l-GR" sz="1800" b="1" dirty="0"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4%</a:t>
                      </a:r>
                      <a:endParaRPr lang="en-US" sz="1800" b="1" dirty="0">
                        <a:solidFill>
                          <a:schemeClr val="tx2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bg1">
                            <a:lumMod val="75000"/>
                            <a:tint val="66000"/>
                            <a:satMod val="160000"/>
                          </a:schemeClr>
                        </a:gs>
                        <a:gs pos="50000">
                          <a:schemeClr val="bg1">
                            <a:lumMod val="75000"/>
                            <a:tint val="44500"/>
                            <a:satMod val="160000"/>
                          </a:schemeClr>
                        </a:gs>
                        <a:gs pos="100000">
                          <a:schemeClr val="bg1">
                            <a:lumMod val="75000"/>
                            <a:tint val="23500"/>
                            <a:satMod val="160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416789">
                <a:tc>
                  <a:txBody>
                    <a:bodyPr/>
                    <a:lstStyle/>
                    <a:p>
                      <a:r>
                        <a:rPr lang="el-GR" sz="1600" b="1" dirty="0"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Γαλλία</a:t>
                      </a:r>
                      <a:endParaRPr lang="en-US" sz="1600" b="1" dirty="0">
                        <a:solidFill>
                          <a:schemeClr val="tx2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bg1">
                            <a:lumMod val="75000"/>
                            <a:tint val="66000"/>
                            <a:satMod val="160000"/>
                          </a:schemeClr>
                        </a:gs>
                        <a:gs pos="50000">
                          <a:schemeClr val="bg1">
                            <a:lumMod val="75000"/>
                            <a:tint val="44500"/>
                            <a:satMod val="160000"/>
                          </a:schemeClr>
                        </a:gs>
                        <a:gs pos="100000">
                          <a:schemeClr val="bg1">
                            <a:lumMod val="75000"/>
                            <a:tint val="23500"/>
                            <a:satMod val="160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l-GR" sz="1800" b="1" dirty="0"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3%</a:t>
                      </a:r>
                      <a:endParaRPr lang="en-US" sz="1800" b="1" dirty="0">
                        <a:solidFill>
                          <a:schemeClr val="tx2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bg1">
                            <a:lumMod val="75000"/>
                            <a:tint val="66000"/>
                            <a:satMod val="160000"/>
                          </a:schemeClr>
                        </a:gs>
                        <a:gs pos="50000">
                          <a:schemeClr val="bg1">
                            <a:lumMod val="75000"/>
                            <a:tint val="44500"/>
                            <a:satMod val="160000"/>
                          </a:schemeClr>
                        </a:gs>
                        <a:gs pos="100000">
                          <a:schemeClr val="bg1">
                            <a:lumMod val="75000"/>
                            <a:tint val="23500"/>
                            <a:satMod val="160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416789">
                <a:tc>
                  <a:txBody>
                    <a:bodyPr/>
                    <a:lstStyle/>
                    <a:p>
                      <a:r>
                        <a:rPr lang="el-GR" sz="1600" b="1" dirty="0"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Ν. Ζηλανδία</a:t>
                      </a:r>
                      <a:endParaRPr lang="en-US" sz="1600" b="1" dirty="0">
                        <a:solidFill>
                          <a:schemeClr val="tx2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bg1">
                            <a:lumMod val="75000"/>
                            <a:tint val="66000"/>
                            <a:satMod val="160000"/>
                          </a:schemeClr>
                        </a:gs>
                        <a:gs pos="50000">
                          <a:schemeClr val="bg1">
                            <a:lumMod val="75000"/>
                            <a:tint val="44500"/>
                            <a:satMod val="160000"/>
                          </a:schemeClr>
                        </a:gs>
                        <a:gs pos="100000">
                          <a:schemeClr val="bg1">
                            <a:lumMod val="75000"/>
                            <a:tint val="23500"/>
                            <a:satMod val="160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l-GR" sz="1800" b="1" dirty="0"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3%</a:t>
                      </a:r>
                      <a:endParaRPr lang="en-US" sz="1800" b="1" dirty="0">
                        <a:solidFill>
                          <a:schemeClr val="tx2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bg1">
                            <a:lumMod val="75000"/>
                            <a:tint val="66000"/>
                            <a:satMod val="160000"/>
                          </a:schemeClr>
                        </a:gs>
                        <a:gs pos="50000">
                          <a:schemeClr val="bg1">
                            <a:lumMod val="75000"/>
                            <a:tint val="44500"/>
                            <a:satMod val="160000"/>
                          </a:schemeClr>
                        </a:gs>
                        <a:gs pos="100000">
                          <a:schemeClr val="bg1">
                            <a:lumMod val="75000"/>
                            <a:tint val="23500"/>
                            <a:satMod val="160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416789">
                <a:tc>
                  <a:txBody>
                    <a:bodyPr/>
                    <a:lstStyle/>
                    <a:p>
                      <a:r>
                        <a:rPr lang="el-GR" sz="1600" b="1" dirty="0"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Τουρκία</a:t>
                      </a:r>
                      <a:endParaRPr lang="en-US" sz="1600" b="1" dirty="0">
                        <a:solidFill>
                          <a:schemeClr val="tx2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bg1">
                            <a:lumMod val="75000"/>
                            <a:tint val="66000"/>
                            <a:satMod val="160000"/>
                          </a:schemeClr>
                        </a:gs>
                        <a:gs pos="50000">
                          <a:schemeClr val="bg1">
                            <a:lumMod val="75000"/>
                            <a:tint val="44500"/>
                            <a:satMod val="160000"/>
                          </a:schemeClr>
                        </a:gs>
                        <a:gs pos="100000">
                          <a:schemeClr val="bg1">
                            <a:lumMod val="75000"/>
                            <a:tint val="23500"/>
                            <a:satMod val="160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l-GR" sz="1800" b="1" dirty="0"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2%</a:t>
                      </a:r>
                      <a:endParaRPr lang="en-US" sz="1800" b="1" dirty="0">
                        <a:solidFill>
                          <a:schemeClr val="tx2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bg1">
                            <a:lumMod val="75000"/>
                            <a:tint val="66000"/>
                            <a:satMod val="160000"/>
                          </a:schemeClr>
                        </a:gs>
                        <a:gs pos="50000">
                          <a:schemeClr val="bg1">
                            <a:lumMod val="75000"/>
                            <a:tint val="44500"/>
                            <a:satMod val="160000"/>
                          </a:schemeClr>
                        </a:gs>
                        <a:gs pos="100000">
                          <a:schemeClr val="bg1">
                            <a:lumMod val="75000"/>
                            <a:tint val="23500"/>
                            <a:satMod val="160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</a:tbl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1069" y="5469254"/>
            <a:ext cx="2497411" cy="150506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-73027" y="5545454"/>
            <a:ext cx="2540002" cy="1015663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ContrastingRightFacing"/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txBody>
          <a:bodyPr wrap="square">
            <a:spAutoFit/>
          </a:bodyPr>
          <a:lstStyle/>
          <a:p>
            <a:pPr algn="ctr"/>
            <a:r>
              <a:rPr lang="el-GR" sz="2400" b="1" dirty="0"/>
              <a:t>62% </a:t>
            </a:r>
          </a:p>
          <a:p>
            <a:pPr algn="ctr"/>
            <a:r>
              <a:rPr lang="el-GR" sz="1200" dirty="0"/>
              <a:t>της παγκόσμιας παραγωγής προέρχεται από </a:t>
            </a:r>
          </a:p>
          <a:p>
            <a:pPr algn="ctr"/>
            <a:r>
              <a:rPr lang="el-GR" sz="1200" b="1" dirty="0"/>
              <a:t>10 χώρες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6608835"/>
              </p:ext>
            </p:extLst>
          </p:nvPr>
        </p:nvGraphicFramePr>
        <p:xfrm>
          <a:off x="4404783" y="514452"/>
          <a:ext cx="4140200" cy="203644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2024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0063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71027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509047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190500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l-GR" sz="1600" b="1" u="none" strike="noStrike" dirty="0">
                          <a:effectLst/>
                          <a:latin typeface="+mn-lt"/>
                        </a:rPr>
                        <a:t>Παραγωγή ΕΕ</a:t>
                      </a:r>
                      <a:endParaRPr lang="el-GR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90500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l-GR" sz="1600" b="1" u="none" strike="noStrike" dirty="0">
                          <a:effectLst/>
                          <a:latin typeface="+mn-lt"/>
                        </a:rPr>
                        <a:t>Κύρια προϊόντα γάλακτος (εκατ. Τόνοι)</a:t>
                      </a:r>
                      <a:endParaRPr lang="el-GR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l-GR" sz="1200" b="1" u="none" strike="noStrike" dirty="0">
                          <a:effectLst/>
                          <a:latin typeface="+mn-lt"/>
                        </a:rPr>
                        <a:t>Είδος</a:t>
                      </a:r>
                      <a:endParaRPr lang="el-GR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200" b="1" u="none" strike="noStrike">
                          <a:effectLst/>
                          <a:latin typeface="+mn-lt"/>
                        </a:rPr>
                        <a:t>Ποσότητα</a:t>
                      </a:r>
                      <a:endParaRPr lang="el-GR" sz="12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l-GR" sz="1200" b="1" u="none" strike="noStrike" dirty="0">
                          <a:effectLst/>
                          <a:latin typeface="+mn-lt"/>
                        </a:rPr>
                        <a:t>Γάλα που χρησιμοποιήθηκε</a:t>
                      </a:r>
                      <a:endParaRPr lang="el-GR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900" u="none" strike="noStrike" dirty="0">
                          <a:effectLst/>
                          <a:latin typeface="+mn-lt"/>
                        </a:rPr>
                        <a:t>Πλήρες</a:t>
                      </a:r>
                      <a:endParaRPr lang="el-GR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900" u="none" strike="noStrike" dirty="0">
                          <a:effectLst/>
                          <a:latin typeface="+mn-lt"/>
                        </a:rPr>
                        <a:t>Αποβουτυρωμένο</a:t>
                      </a:r>
                      <a:endParaRPr lang="el-GR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l-GR" sz="1200" b="1" u="none" strike="noStrike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Τυρί</a:t>
                      </a:r>
                      <a:endParaRPr lang="el-GR" sz="1200" b="1" i="0" u="none" strike="noStrike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9,6</a:t>
                      </a:r>
                      <a:endParaRPr lang="en-US" sz="1200" b="1" i="0" u="none" strike="noStrike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55,8</a:t>
                      </a:r>
                      <a:endParaRPr lang="en-US" sz="1200" b="1" i="0" u="none" strike="noStrike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16,6</a:t>
                      </a:r>
                      <a:endParaRPr lang="en-US" sz="1200" b="1" i="0" u="none" strike="noStrike" dirty="0">
                        <a:solidFill>
                          <a:srgbClr val="0070C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l-GR" sz="1200" b="1" u="none" strike="noStrike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Βούτυρο</a:t>
                      </a:r>
                      <a:endParaRPr lang="el-GR" sz="1200" b="1" i="0" u="none" strike="noStrike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2,4</a:t>
                      </a:r>
                      <a:endParaRPr lang="en-US" sz="1200" b="1" i="0" u="none" strike="noStrike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45,8</a:t>
                      </a:r>
                      <a:endParaRPr lang="en-US" sz="1200" b="1" i="0" u="none" strike="noStrike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-</a:t>
                      </a:r>
                      <a:endParaRPr lang="en-US" sz="1200" b="1" i="0" u="none" strike="noStrike" dirty="0">
                        <a:solidFill>
                          <a:srgbClr val="0070C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l-GR" sz="1200" b="1" u="none" strike="noStrike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Κρέμα γάλακτος</a:t>
                      </a:r>
                      <a:endParaRPr lang="el-GR" sz="1200" b="1" i="0" u="none" strike="noStrike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2,8</a:t>
                      </a:r>
                      <a:endParaRPr lang="en-US" sz="1200" b="1" i="0" u="none" strike="noStrike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19,3</a:t>
                      </a:r>
                      <a:endParaRPr lang="en-US" sz="1200" b="1" i="0" u="none" strike="noStrike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-</a:t>
                      </a:r>
                      <a:endParaRPr lang="en-US" sz="1200" b="1" i="0" u="none" strike="noStrike" dirty="0">
                        <a:solidFill>
                          <a:srgbClr val="0070C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l-GR" sz="1200" b="1" u="none" strike="noStrike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Γάλα κατανάλωσης</a:t>
                      </a:r>
                      <a:endParaRPr lang="el-GR" sz="1200" b="1" i="0" u="none" strike="noStrike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30,7</a:t>
                      </a:r>
                      <a:endParaRPr lang="en-US" sz="1200" b="1" i="0" u="none" strike="noStrike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16,7</a:t>
                      </a:r>
                      <a:endParaRPr lang="en-US" sz="1200" b="1" i="0" u="none" strike="noStrike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13,6</a:t>
                      </a:r>
                      <a:endParaRPr lang="en-US" sz="1200" b="1" i="0" u="none" strike="noStrike" dirty="0">
                        <a:solidFill>
                          <a:srgbClr val="0070C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l-GR" sz="1200" b="1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Γάλα σε σκόνη</a:t>
                      </a:r>
                      <a:endParaRPr lang="el-GR" sz="1200" b="1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2,8</a:t>
                      </a:r>
                      <a:endParaRPr lang="en-US" sz="1200" b="1" i="0" u="none" strike="noStrike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4,3</a:t>
                      </a:r>
                      <a:endParaRPr lang="en-US" sz="1200" b="1" i="0" u="none" strike="noStrike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21</a:t>
                      </a:r>
                      <a:endParaRPr lang="en-US" sz="1200" b="1" i="0" u="none" strike="noStrike" dirty="0">
                        <a:solidFill>
                          <a:srgbClr val="0070C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9364647"/>
              </p:ext>
            </p:extLst>
          </p:nvPr>
        </p:nvGraphicFramePr>
        <p:xfrm>
          <a:off x="9886950" y="76302"/>
          <a:ext cx="1885950" cy="264649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3822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4772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430346">
                <a:tc gridSpan="2">
                  <a:txBody>
                    <a:bodyPr/>
                    <a:lstStyle/>
                    <a:p>
                      <a:pPr algn="r" fontAlgn="b"/>
                      <a:r>
                        <a:rPr lang="el-GR" sz="3600" b="1" u="none" strike="noStrike" dirty="0"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168,3</a:t>
                      </a:r>
                      <a:r>
                        <a:rPr lang="el-GR" sz="1100" b="1" u="none" strike="noStrike" dirty="0">
                          <a:effectLst/>
                        </a:rPr>
                        <a:t> </a:t>
                      </a:r>
                    </a:p>
                    <a:p>
                      <a:pPr algn="r" fontAlgn="b"/>
                      <a:r>
                        <a:rPr lang="el-GR" sz="2000" b="1" u="none" strike="noStrike" dirty="0">
                          <a:effectLst/>
                        </a:rPr>
                        <a:t>εκατ. τόνοι </a:t>
                      </a:r>
                    </a:p>
                    <a:p>
                      <a:pPr algn="r" fontAlgn="b"/>
                      <a:r>
                        <a:rPr lang="el-GR" sz="1800" b="1" u="none" strike="noStrike" dirty="0">
                          <a:effectLst/>
                        </a:rPr>
                        <a:t>η παραγωγή στη ΕΕ</a:t>
                      </a:r>
                      <a:endParaRPr lang="el-GR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37760">
                <a:tc gridSpan="2">
                  <a:txBody>
                    <a:bodyPr/>
                    <a:lstStyle/>
                    <a:p>
                      <a:pPr algn="l" fontAlgn="b"/>
                      <a:r>
                        <a:rPr lang="el-GR" sz="1600" b="1" u="none" strike="noStrike" dirty="0">
                          <a:effectLst/>
                        </a:rPr>
                        <a:t>Αγελαδινό </a:t>
                      </a:r>
                    </a:p>
                    <a:p>
                      <a:pPr algn="l" fontAlgn="b"/>
                      <a:r>
                        <a:rPr lang="el-GR" sz="2000" b="1" u="none" strike="noStrike" dirty="0">
                          <a:solidFill>
                            <a:srgbClr val="0070C0"/>
                          </a:solidFill>
                          <a:effectLst/>
                        </a:rPr>
                        <a:t>163</a:t>
                      </a:r>
                      <a:r>
                        <a:rPr lang="el-GR" sz="1600" b="1" u="none" strike="noStrike" dirty="0">
                          <a:effectLst/>
                        </a:rPr>
                        <a:t> εκατ. Τόνοι</a:t>
                      </a:r>
                      <a:endParaRPr lang="el-G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37760">
                <a:tc>
                  <a:txBody>
                    <a:bodyPr/>
                    <a:lstStyle/>
                    <a:p>
                      <a:pPr algn="l" fontAlgn="b"/>
                      <a:r>
                        <a:rPr lang="el-GR" sz="1100" b="1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Γερμανία</a:t>
                      </a:r>
                      <a:endParaRPr lang="el-GR" sz="1100" b="1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20,90%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37760">
                <a:tc>
                  <a:txBody>
                    <a:bodyPr/>
                    <a:lstStyle/>
                    <a:p>
                      <a:pPr algn="l" fontAlgn="b"/>
                      <a:r>
                        <a:rPr lang="el-GR" sz="1100" b="1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Γαλλία </a:t>
                      </a:r>
                      <a:endParaRPr lang="el-GR" sz="1100" b="1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16%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37760">
                <a:tc>
                  <a:txBody>
                    <a:bodyPr/>
                    <a:lstStyle/>
                    <a:p>
                      <a:pPr algn="l" fontAlgn="b"/>
                      <a:r>
                        <a:rPr lang="el-GR" sz="1100" b="1" u="none" strike="noStrike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Βρετανία</a:t>
                      </a:r>
                      <a:endParaRPr lang="el-GR" sz="1100" b="1" i="0" u="none" strike="noStrike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9,60%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37760">
                <a:tc>
                  <a:txBody>
                    <a:bodyPr/>
                    <a:lstStyle/>
                    <a:p>
                      <a:pPr algn="l" fontAlgn="b"/>
                      <a:r>
                        <a:rPr lang="el-GR" sz="1100" b="1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Ολλανδία</a:t>
                      </a:r>
                      <a:endParaRPr lang="el-GR" sz="1100" b="1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9,40%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6877140"/>
              </p:ext>
            </p:extLst>
          </p:nvPr>
        </p:nvGraphicFramePr>
        <p:xfrm>
          <a:off x="9886950" y="2744399"/>
          <a:ext cx="1885950" cy="181400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3822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4772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668106">
                <a:tc gridSpan="2">
                  <a:txBody>
                    <a:bodyPr/>
                    <a:lstStyle/>
                    <a:p>
                      <a:pPr algn="l" fontAlgn="b"/>
                      <a:r>
                        <a:rPr lang="el-GR" sz="1600" b="1" u="none" strike="noStrike" dirty="0">
                          <a:effectLst/>
                        </a:rPr>
                        <a:t>Πρόβειο,</a:t>
                      </a:r>
                      <a:r>
                        <a:rPr lang="el-GR" sz="1600" b="1" u="none" strike="noStrike" baseline="0" dirty="0">
                          <a:effectLst/>
                        </a:rPr>
                        <a:t> κατσικίσιο &amp; βουβαλίσιο</a:t>
                      </a:r>
                      <a:endParaRPr lang="el-GR" sz="1600" b="1" u="none" strike="noStrike" dirty="0">
                        <a:effectLst/>
                      </a:endParaRPr>
                    </a:p>
                    <a:p>
                      <a:pPr algn="l" fontAlgn="b"/>
                      <a:r>
                        <a:rPr lang="el-GR" sz="2400" b="1" u="none" strike="noStrike" dirty="0">
                          <a:solidFill>
                            <a:srgbClr val="0070C0"/>
                          </a:solidFill>
                          <a:effectLst/>
                        </a:rPr>
                        <a:t>5,3</a:t>
                      </a:r>
                      <a:r>
                        <a:rPr lang="el-GR" sz="1800" b="1" u="none" strike="noStrike" dirty="0">
                          <a:effectLst/>
                        </a:rPr>
                        <a:t> </a:t>
                      </a:r>
                      <a:r>
                        <a:rPr lang="el-GR" sz="1600" b="1" u="none" strike="noStrike" dirty="0">
                          <a:effectLst/>
                        </a:rPr>
                        <a:t>εκατ. Τόνοι</a:t>
                      </a:r>
                      <a:endParaRPr lang="el-G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37760">
                <a:tc>
                  <a:txBody>
                    <a:bodyPr/>
                    <a:lstStyle/>
                    <a:p>
                      <a:pPr algn="l" fontAlgn="b"/>
                      <a:r>
                        <a:rPr lang="el-GR" sz="1100" b="1" i="0" u="none" strike="noStrike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Ισπανία</a:t>
                      </a:r>
                      <a:endParaRPr lang="el-GR" sz="1100" b="1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  <a:r>
                        <a:rPr lang="el-GR" sz="1100" b="1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6</a:t>
                      </a:r>
                      <a:r>
                        <a:rPr lang="en-US" sz="1100" b="1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%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37760">
                <a:tc>
                  <a:txBody>
                    <a:bodyPr/>
                    <a:lstStyle/>
                    <a:p>
                      <a:pPr algn="l" fontAlgn="b"/>
                      <a:r>
                        <a:rPr lang="el-GR" sz="1100" b="1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Γαλλία </a:t>
                      </a:r>
                      <a:endParaRPr lang="el-GR" sz="1100" b="1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1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20,8</a:t>
                      </a:r>
                      <a:r>
                        <a:rPr lang="en-US" sz="1100" b="1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%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37760">
                <a:tc>
                  <a:txBody>
                    <a:bodyPr/>
                    <a:lstStyle/>
                    <a:p>
                      <a:pPr algn="l" fontAlgn="b"/>
                      <a:r>
                        <a:rPr lang="el-GR" sz="1100" b="1" i="0" u="none" strike="noStrike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Ελλάδα</a:t>
                      </a:r>
                      <a:endParaRPr lang="el-GR" sz="1100" b="1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1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  <a:r>
                        <a:rPr lang="en-US" sz="1100" b="1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0%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37760">
                <a:tc>
                  <a:txBody>
                    <a:bodyPr/>
                    <a:lstStyle/>
                    <a:p>
                      <a:pPr algn="l" fontAlgn="b"/>
                      <a:r>
                        <a:rPr lang="el-GR" sz="1100" b="1" i="0" u="none" strike="noStrike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Ιταλία</a:t>
                      </a:r>
                      <a:endParaRPr lang="el-GR" sz="1100" b="1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1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17,6</a:t>
                      </a:r>
                      <a:r>
                        <a:rPr lang="en-US" sz="1100" b="1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%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6950" y="4580011"/>
            <a:ext cx="1885950" cy="615415"/>
          </a:xfrm>
          <a:prstGeom prst="rect">
            <a:avLst/>
          </a:prstGeom>
        </p:spPr>
      </p:pic>
      <p:graphicFrame>
        <p:nvGraphicFramePr>
          <p:cNvPr id="17" name="Chart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00985029"/>
              </p:ext>
            </p:extLst>
          </p:nvPr>
        </p:nvGraphicFramePr>
        <p:xfrm>
          <a:off x="8579332" y="4887718"/>
          <a:ext cx="3612668" cy="22672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9886382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1C26275-8DA3-4FA0-B3AA-A1C9D8CF22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512" y="0"/>
            <a:ext cx="5969988" cy="865981"/>
          </a:xfr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/>
          <a:lstStyle/>
          <a:p>
            <a:r>
              <a:rPr lang="en-US" sz="3200" b="1" u="sng" dirty="0">
                <a:solidFill>
                  <a:prstClr val="black"/>
                </a:solidFill>
                <a:latin typeface="Calibri" panose="020F0502020204030204"/>
              </a:rPr>
              <a:t>X</a:t>
            </a:r>
            <a:r>
              <a:rPr lang="el-GR" sz="3200" b="1" u="sng" dirty="0">
                <a:solidFill>
                  <a:prstClr val="black"/>
                </a:solidFill>
                <a:latin typeface="Calibri" panose="020F0502020204030204"/>
              </a:rPr>
              <a:t>ΗΜΙΚΗ ΣΥΣΤΑΣΗ του ΓΑΛΑΚΤΟΣ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/>
              </a:rPr>
              <a:t>:</a:t>
            </a:r>
            <a:endParaRPr lang="el-GR" dirty="0"/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3080114"/>
              </p:ext>
            </p:extLst>
          </p:nvPr>
        </p:nvGraphicFramePr>
        <p:xfrm>
          <a:off x="287865" y="992981"/>
          <a:ext cx="7763935" cy="54755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4502622"/>
              </p:ext>
            </p:extLst>
          </p:nvPr>
        </p:nvGraphicFramePr>
        <p:xfrm>
          <a:off x="8705850" y="992981"/>
          <a:ext cx="3095625" cy="3711814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211961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97600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419974">
                <a:tc gridSpan="2">
                  <a:txBody>
                    <a:bodyPr/>
                    <a:lstStyle/>
                    <a:p>
                      <a:pPr algn="ctr"/>
                      <a:r>
                        <a:rPr lang="el-GR" b="1" u="none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Χημική σύσταση Γάλακτος</a:t>
                      </a:r>
                      <a:endParaRPr lang="en-US" b="1" u="none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b="1" u="none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60892">
                <a:tc>
                  <a:txBody>
                    <a:bodyPr/>
                    <a:lstStyle/>
                    <a:p>
                      <a:r>
                        <a:rPr lang="en-US" b="1" dirty="0"/>
                        <a:t>N</a:t>
                      </a:r>
                      <a:r>
                        <a:rPr lang="el-GR" b="1" dirty="0" err="1"/>
                        <a:t>ερό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/>
                        <a:t>88.60%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360892">
                <a:tc>
                  <a:txBody>
                    <a:bodyPr/>
                    <a:lstStyle/>
                    <a:p>
                      <a:r>
                        <a:rPr lang="el-GR" b="1" dirty="0"/>
                        <a:t>Λακτόζη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/>
                        <a:t>4.60%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60892">
                <a:tc>
                  <a:txBody>
                    <a:bodyPr/>
                    <a:lstStyle/>
                    <a:p>
                      <a:r>
                        <a:rPr lang="el-GR" b="1" dirty="0"/>
                        <a:t>Λίπος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/>
                        <a:t>4.40%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60892">
                <a:tc>
                  <a:txBody>
                    <a:bodyPr/>
                    <a:lstStyle/>
                    <a:p>
                      <a:r>
                        <a:rPr lang="el-GR" b="1" dirty="0"/>
                        <a:t>Καζεΐνη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/>
                        <a:t>2.70%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60892">
                <a:tc>
                  <a:txBody>
                    <a:bodyPr/>
                    <a:lstStyle/>
                    <a:p>
                      <a:r>
                        <a:rPr lang="el-GR" b="1" dirty="0"/>
                        <a:t>Πρωτεΐνη (</a:t>
                      </a:r>
                      <a:r>
                        <a:rPr lang="en-US" b="1" dirty="0"/>
                        <a:t>Whey)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/>
                        <a:t>0.60%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60892">
                <a:tc>
                  <a:txBody>
                    <a:bodyPr/>
                    <a:lstStyle/>
                    <a:p>
                      <a:r>
                        <a:rPr lang="en-US" b="1" dirty="0"/>
                        <a:t>NPN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/>
                        <a:t>0.10%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121920">
                <a:tc>
                  <a:txBody>
                    <a:bodyPr/>
                    <a:lstStyle/>
                    <a:p>
                      <a:r>
                        <a:rPr lang="en-US" b="1" dirty="0"/>
                        <a:t>Minerals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/>
                        <a:t>0.70%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r>
                        <a:rPr lang="el-GR" b="1" dirty="0"/>
                        <a:t>Άλατα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/>
                        <a:t>0.17%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121920">
                <a:tc>
                  <a:txBody>
                    <a:bodyPr/>
                    <a:lstStyle/>
                    <a:p>
                      <a:r>
                        <a:rPr lang="el-GR" b="1" dirty="0"/>
                        <a:t>Βιταμίνες &amp; ΄</a:t>
                      </a:r>
                      <a:r>
                        <a:rPr lang="el-GR" b="1" dirty="0" err="1"/>
                        <a:t>Ενζυμα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/>
                        <a:t>0.13%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140324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1C26275-8DA3-4FA0-B3AA-A1C9D8CF22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512" y="0"/>
            <a:ext cx="5969988" cy="865981"/>
          </a:xfr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/>
          <a:lstStyle/>
          <a:p>
            <a:r>
              <a:rPr lang="en-US" sz="3200" b="1" u="sng" dirty="0">
                <a:solidFill>
                  <a:prstClr val="black"/>
                </a:solidFill>
                <a:latin typeface="Calibri" panose="020F0502020204030204"/>
              </a:rPr>
              <a:t>X</a:t>
            </a:r>
            <a:r>
              <a:rPr lang="el-GR" sz="3200" b="1" u="sng" dirty="0">
                <a:solidFill>
                  <a:prstClr val="black"/>
                </a:solidFill>
                <a:latin typeface="Calibri" panose="020F0502020204030204"/>
              </a:rPr>
              <a:t>ΗΜΙΚΗ ΣΥΣΤΑΣΗ του ΓΑΛΑΚΤΟΣ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/>
              </a:rPr>
              <a:t>:</a:t>
            </a:r>
            <a:endParaRPr lang="el-GR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2816127"/>
              </p:ext>
            </p:extLst>
          </p:nvPr>
        </p:nvGraphicFramePr>
        <p:xfrm>
          <a:off x="503707" y="1123561"/>
          <a:ext cx="11303982" cy="5336038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188399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07836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68962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883997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883997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883997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660128">
                <a:tc>
                  <a:txBody>
                    <a:bodyPr/>
                    <a:lstStyle/>
                    <a:p>
                      <a:r>
                        <a:rPr lang="el-GR" sz="2400" dirty="0"/>
                        <a:t>Είδος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400" dirty="0"/>
                        <a:t>Ολικά Στερεά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400" dirty="0"/>
                        <a:t>Λίπος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400" dirty="0"/>
                        <a:t>Πρωτεΐνη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400" dirty="0"/>
                        <a:t>Λακτόζη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Ash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69297">
                <a:tc>
                  <a:txBody>
                    <a:bodyPr/>
                    <a:lstStyle/>
                    <a:p>
                      <a:r>
                        <a:rPr lang="el-GR" sz="2400" dirty="0"/>
                        <a:t>Ανθρώπινο</a:t>
                      </a:r>
                      <a:endParaRPr 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400" dirty="0"/>
                        <a:t>12.4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400" dirty="0"/>
                        <a:t>3.8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400" dirty="0"/>
                        <a:t>1.0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400" dirty="0"/>
                        <a:t>7.0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400" dirty="0"/>
                        <a:t>0.2</a:t>
                      </a:r>
                      <a:endParaRPr lang="en-US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69297">
                <a:tc>
                  <a:txBody>
                    <a:bodyPr/>
                    <a:lstStyle/>
                    <a:p>
                      <a:r>
                        <a:rPr lang="el-GR" sz="2400" dirty="0"/>
                        <a:t>Αγελαδινό</a:t>
                      </a:r>
                      <a:endParaRPr 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400" dirty="0"/>
                        <a:t>12.7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400" dirty="0"/>
                        <a:t>3.7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400" dirty="0"/>
                        <a:t>3.4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400" dirty="0"/>
                        <a:t>4.8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400" dirty="0"/>
                        <a:t>0.7</a:t>
                      </a:r>
                      <a:endParaRPr lang="en-US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669297">
                <a:tc>
                  <a:txBody>
                    <a:bodyPr/>
                    <a:lstStyle/>
                    <a:p>
                      <a:r>
                        <a:rPr lang="el-GR" sz="2400" b="0" dirty="0" err="1"/>
                        <a:t>Γίδινο</a:t>
                      </a:r>
                      <a:endParaRPr 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400" dirty="0"/>
                        <a:t>12.3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400" dirty="0"/>
                        <a:t>4.5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400" dirty="0"/>
                        <a:t>2.9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400" dirty="0"/>
                        <a:t>4.1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400" dirty="0"/>
                        <a:t>0.8</a:t>
                      </a:r>
                      <a:endParaRPr lang="en-US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669297">
                <a:tc>
                  <a:txBody>
                    <a:bodyPr/>
                    <a:lstStyle/>
                    <a:p>
                      <a:r>
                        <a:rPr lang="el-GR" sz="2400" dirty="0"/>
                        <a:t>Πρόβειο</a:t>
                      </a:r>
                      <a:endParaRPr 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400" dirty="0"/>
                        <a:t>19.3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400" dirty="0"/>
                        <a:t>7.4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400" dirty="0"/>
                        <a:t>5.5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400" dirty="0"/>
                        <a:t>4.8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400" dirty="0"/>
                        <a:t>1.0</a:t>
                      </a:r>
                      <a:endParaRPr lang="en-US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669297">
                <a:tc>
                  <a:txBody>
                    <a:bodyPr/>
                    <a:lstStyle/>
                    <a:p>
                      <a:r>
                        <a:rPr lang="el-GR" sz="2400" dirty="0"/>
                        <a:t>Όνος</a:t>
                      </a:r>
                      <a:endParaRPr 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400" dirty="0"/>
                        <a:t>11.7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400" dirty="0"/>
                        <a:t>1.4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400" dirty="0"/>
                        <a:t>2.0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400" dirty="0"/>
                        <a:t>7.4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400" dirty="0"/>
                        <a:t>0.5</a:t>
                      </a:r>
                      <a:endParaRPr lang="en-US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669297">
                <a:tc>
                  <a:txBody>
                    <a:bodyPr/>
                    <a:lstStyle/>
                    <a:p>
                      <a:r>
                        <a:rPr lang="el-GR" sz="2400" dirty="0"/>
                        <a:t>Άλογο</a:t>
                      </a:r>
                      <a:endParaRPr 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400" dirty="0"/>
                        <a:t>11.2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400" dirty="0"/>
                        <a:t>1.9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400" dirty="0"/>
                        <a:t>2.5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400" dirty="0"/>
                        <a:t>6.2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400" dirty="0"/>
                        <a:t>0.5</a:t>
                      </a:r>
                      <a:endParaRPr lang="en-US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660128">
                <a:tc>
                  <a:txBody>
                    <a:bodyPr/>
                    <a:lstStyle/>
                    <a:p>
                      <a:r>
                        <a:rPr lang="el-GR" sz="2400" dirty="0"/>
                        <a:t>Καμήλα</a:t>
                      </a:r>
                      <a:endParaRPr 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400" dirty="0"/>
                        <a:t>12.9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400" dirty="0"/>
                        <a:t>4.2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400" dirty="0"/>
                        <a:t>3.7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400" dirty="0"/>
                        <a:t>4.1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400" dirty="0"/>
                        <a:t>0.9</a:t>
                      </a:r>
                      <a:endParaRPr lang="en-US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18024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1C26275-8DA3-4FA0-B3AA-A1C9D8CF22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511" y="0"/>
            <a:ext cx="9276042" cy="865981"/>
          </a:xfr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Autofit/>
          </a:bodyPr>
          <a:lstStyle/>
          <a:p>
            <a:r>
              <a:rPr lang="el-GR" sz="3200" b="1" u="sng" dirty="0">
                <a:solidFill>
                  <a:prstClr val="black"/>
                </a:solidFill>
                <a:latin typeface="Calibri" panose="020F0502020204030204"/>
              </a:rPr>
              <a:t>ΦΥΣΙΚΟΧΗΜΙΚΑ ΧΑΡΑΚΤΗΡΙΣΤΙΚΑ του ΓΑΛΑΚΤΟΣ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/>
              </a:rPr>
              <a:t>:</a:t>
            </a:r>
            <a:endParaRPr lang="el-GR" sz="3200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585732" y="1071658"/>
            <a:ext cx="8229600" cy="360194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indent="-742950">
              <a:buFontTx/>
              <a:buAutoNum type="arabicPeriod"/>
            </a:pPr>
            <a:r>
              <a:rPr lang="el-GR" altLang="en-US" sz="2400" b="1" u="sng" dirty="0"/>
              <a:t>ΟΞΥΤΗΤΑ ΚΑΙ </a:t>
            </a:r>
            <a:r>
              <a:rPr lang="en-US" altLang="en-US" sz="2400" b="1" u="sng" dirty="0"/>
              <a:t>pH</a:t>
            </a:r>
            <a:endParaRPr lang="el-GR" altLang="en-US" sz="2400" b="1" u="sng" dirty="0"/>
          </a:p>
          <a:p>
            <a:pPr marL="742950" indent="-742950">
              <a:buFontTx/>
              <a:buAutoNum type="arabicPeriod"/>
            </a:pPr>
            <a:r>
              <a:rPr lang="el-GR" altLang="en-US" sz="2400" b="1" u="sng" dirty="0"/>
              <a:t>ΣΗΜΕΙΟ ΠΗΞΕΩΣ</a:t>
            </a:r>
          </a:p>
          <a:p>
            <a:pPr marL="742950" indent="-742950">
              <a:buFontTx/>
              <a:buAutoNum type="arabicPeriod"/>
            </a:pPr>
            <a:r>
              <a:rPr lang="el-GR" altLang="en-US" sz="2400" dirty="0"/>
              <a:t>ΙΞΩΔΕΣ</a:t>
            </a:r>
          </a:p>
          <a:p>
            <a:pPr marL="742950" indent="-742950">
              <a:buFontTx/>
              <a:buAutoNum type="arabicPeriod"/>
            </a:pPr>
            <a:r>
              <a:rPr lang="el-GR" altLang="en-US" sz="2400" dirty="0"/>
              <a:t>ΕΙΔΙΚΟ ΒΑΡΟΣ – ΠΥΚΝΟΤΗΤΑ</a:t>
            </a:r>
          </a:p>
          <a:p>
            <a:pPr marL="742950" indent="-742950">
              <a:buFontTx/>
              <a:buAutoNum type="arabicPeriod"/>
            </a:pPr>
            <a:r>
              <a:rPr lang="el-GR" altLang="en-US" sz="2400" dirty="0"/>
              <a:t>ΑΝΙΧΝΕΥΣΗ ΑΛΚΑΛΙΚΗΣ ΦΩΣΦΑΤΑΣΗΣ</a:t>
            </a:r>
          </a:p>
          <a:p>
            <a:pPr marL="742950" indent="-742950">
              <a:buFontTx/>
              <a:buAutoNum type="arabicPeriod"/>
            </a:pPr>
            <a:r>
              <a:rPr lang="el-GR" altLang="en-US" sz="2400" dirty="0"/>
              <a:t>ΕΝΕΡΓΟΤΗΤΑ ΥΠΕΡΟΞΕΙΔΑΣΗΣ</a:t>
            </a:r>
          </a:p>
          <a:p>
            <a:pPr marL="742950" indent="-742950">
              <a:buFontTx/>
              <a:buAutoNum type="arabicPeriod"/>
            </a:pPr>
            <a:r>
              <a:rPr lang="el-GR" altLang="en-US" sz="2400" dirty="0"/>
              <a:t>ΓΕΥΣΗ ΚΑΙ ΟΣΜΗ</a:t>
            </a:r>
          </a:p>
          <a:p>
            <a:pPr marL="742950" indent="-742950">
              <a:buFontTx/>
              <a:buAutoNum type="arabicPeriod"/>
            </a:pPr>
            <a:r>
              <a:rPr lang="el-GR" altLang="en-US" sz="2400" dirty="0"/>
              <a:t>ΧΡΩΜΑ</a:t>
            </a:r>
          </a:p>
        </p:txBody>
      </p:sp>
    </p:spTree>
    <p:extLst>
      <p:ext uri="{BB962C8B-B14F-4D97-AF65-F5344CB8AC3E}">
        <p14:creationId xmlns:p14="http://schemas.microsoft.com/office/powerpoint/2010/main" val="33945074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1C26275-8DA3-4FA0-B3AA-A1C9D8CF22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484" y="195948"/>
            <a:ext cx="12596849" cy="865981"/>
          </a:xfr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Autofit/>
          </a:bodyPr>
          <a:lstStyle/>
          <a:p>
            <a:r>
              <a:rPr lang="el-GR" sz="3200" b="1" u="sng" dirty="0">
                <a:solidFill>
                  <a:prstClr val="black"/>
                </a:solidFill>
                <a:latin typeface="Calibri" panose="020F0502020204030204"/>
              </a:rPr>
              <a:t>ΣΠΟΥΔΑΙΟΤΗΤΑ ΠΡΟΣΔΙΟΡΙΣΜΟΥ ΧΗΜΙΚΩΝ/ΦΥΣΙΚΟΧΗΜΙΚΩΝ ΠΑΡΑΜΕΤΡΩΝ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/>
              </a:rPr>
              <a:t>:</a:t>
            </a:r>
            <a:endParaRPr lang="el-GR" sz="3200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487769" y="1380811"/>
            <a:ext cx="11214374" cy="487847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l-GR" altLang="en-US" dirty="0"/>
              <a:t>Προσδιορισμοί παραμέτρων όπως:</a:t>
            </a:r>
            <a:endParaRPr lang="en-US" altLang="en-US" dirty="0"/>
          </a:p>
          <a:p>
            <a:pPr marL="0" indent="0">
              <a:buNone/>
            </a:pPr>
            <a:endParaRPr lang="el-GR" altLang="en-US" dirty="0"/>
          </a:p>
          <a:p>
            <a:pPr marL="447675"/>
            <a:r>
              <a:rPr lang="el-GR" altLang="en-US" dirty="0"/>
              <a:t>Οξύτητα - </a:t>
            </a:r>
            <a:r>
              <a:rPr lang="en-US" altLang="en-US" dirty="0"/>
              <a:t>pH</a:t>
            </a:r>
          </a:p>
          <a:p>
            <a:pPr marL="447675"/>
            <a:r>
              <a:rPr lang="el-GR" altLang="en-US" dirty="0"/>
              <a:t>Σημείο πήξεως</a:t>
            </a:r>
          </a:p>
          <a:p>
            <a:pPr marL="447675"/>
            <a:r>
              <a:rPr lang="el-GR" altLang="en-US" dirty="0"/>
              <a:t>Πρωτεΐνες</a:t>
            </a:r>
          </a:p>
          <a:p>
            <a:pPr marL="447675"/>
            <a:r>
              <a:rPr lang="el-GR" altLang="en-US" dirty="0"/>
              <a:t>Λίπος</a:t>
            </a:r>
          </a:p>
          <a:p>
            <a:pPr marL="447675"/>
            <a:r>
              <a:rPr lang="el-GR" altLang="en-US" dirty="0"/>
              <a:t>κ.α.</a:t>
            </a:r>
          </a:p>
          <a:p>
            <a:pPr marL="447675"/>
            <a:endParaRPr lang="en-US" altLang="en-US" b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en-US" b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el-GR" altLang="en-US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Αποτελούν αξιόπιστους τρόπους ελέγχου της ποιότητας του γάλακτος</a:t>
            </a:r>
            <a:endParaRPr lang="en-US" altLang="en-US" b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4604" y="1359045"/>
            <a:ext cx="3738880" cy="28041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30309" y="3971639"/>
            <a:ext cx="5954485" cy="110799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Know Your Milk</a:t>
            </a:r>
            <a:endParaRPr lang="el-GR" sz="66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951152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1C26275-8DA3-4FA0-B3AA-A1C9D8CF22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370" y="0"/>
            <a:ext cx="2724230" cy="865981"/>
          </a:xfr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Autofit/>
          </a:bodyPr>
          <a:lstStyle/>
          <a:p>
            <a:r>
              <a:rPr lang="el-GR" sz="3200" b="1" u="sng" dirty="0">
                <a:solidFill>
                  <a:prstClr val="black"/>
                </a:solidFill>
                <a:latin typeface="Calibri" panose="020F0502020204030204"/>
              </a:rPr>
              <a:t>Οξύτητα - </a:t>
            </a:r>
            <a:r>
              <a:rPr lang="en-US" sz="3200" b="1" u="sng" dirty="0">
                <a:solidFill>
                  <a:prstClr val="black"/>
                </a:solidFill>
                <a:latin typeface="Calibri" panose="020F0502020204030204"/>
              </a:rPr>
              <a:t>pH</a:t>
            </a:r>
            <a:endParaRPr lang="el-GR" sz="3200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487769" y="1055691"/>
            <a:ext cx="8744077" cy="209390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l-GR" altLang="en-US" dirty="0"/>
              <a:t>Το νωπό γάλα</a:t>
            </a:r>
            <a:r>
              <a:rPr lang="en-US" altLang="en-US" dirty="0"/>
              <a:t>, </a:t>
            </a:r>
            <a:r>
              <a:rPr lang="el-GR" altLang="en-US" dirty="0"/>
              <a:t>μετά το άρμεγμα έχει μία ασθενή αλλά εμφανή οξύτητα ο προσδιορισμός της οξύτητας γίνεται, είτε με ογκομέτρηση είτε με </a:t>
            </a:r>
            <a:r>
              <a:rPr lang="el-GR" altLang="en-US" b="1" u="sng" dirty="0"/>
              <a:t>πεχάμετρα</a:t>
            </a:r>
            <a:endParaRPr lang="en-US" altLang="en-US" b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el-GR" altLang="en-US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Φυσική τιμή </a:t>
            </a:r>
            <a:r>
              <a:rPr lang="en-US" altLang="en-US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pH: 6.6 – 6.75</a:t>
            </a:r>
            <a:endParaRPr lang="en-US" altLang="en-US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1846" y="674691"/>
            <a:ext cx="2883954" cy="583776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34308">
            <a:off x="4877949" y="3012417"/>
            <a:ext cx="3465235" cy="346523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076" y="3149600"/>
            <a:ext cx="3044158" cy="304415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543300" y="6337668"/>
            <a:ext cx="23037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KNICK, 902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Portavo</a:t>
            </a:r>
            <a:endParaRPr lang="el-G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57177" y="6340467"/>
            <a:ext cx="26770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METTLER TOLEDO,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FiveGo</a:t>
            </a:r>
            <a:endParaRPr lang="el-G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388830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1408</TotalTime>
  <Words>1877</Words>
  <Application>Microsoft Office PowerPoint</Application>
  <PresentationFormat>Widescreen</PresentationFormat>
  <Paragraphs>502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4" baseType="lpstr">
      <vt:lpstr>Arial</vt:lpstr>
      <vt:lpstr>Calibri</vt:lpstr>
      <vt:lpstr>Calibri Light</vt:lpstr>
      <vt:lpstr>Verdana</vt:lpstr>
      <vt:lpstr>Wingdings</vt:lpstr>
      <vt:lpstr>Office Theme</vt:lpstr>
      <vt:lpstr> “ΕΡΓΑΣΤΗΡΙΑΚΟΣ ΕΛΕΓΧΟΣ ΠΟΙΟΤΙΚΩΝ ΧΑΡΑΚΤΗΡΙΣΤΙΚΩΝ ΓΑΛΑΚΤΟΣ”</vt:lpstr>
      <vt:lpstr>ΠΕΡΙΕΧΟΜΕΝΑ ΠΑΡΟΥΣΙΑΣΗΣ</vt:lpstr>
      <vt:lpstr>ΟΡΙΣΜΟΣ ΓΑΛΑΚΤΟΣ:</vt:lpstr>
      <vt:lpstr>ΓΑΛΑ: ΕΙΔΗ ΚΑΙ ΠΑΡΑΓΩΓΗ</vt:lpstr>
      <vt:lpstr>XΗΜΙΚΗ ΣΥΣΤΑΣΗ του ΓΑΛΑΚΤΟΣ:</vt:lpstr>
      <vt:lpstr>XΗΜΙΚΗ ΣΥΣΤΑΣΗ του ΓΑΛΑΚΤΟΣ:</vt:lpstr>
      <vt:lpstr>ΦΥΣΙΚΟΧΗΜΙΚΑ ΧΑΡΑΚΤΗΡΙΣΤΙΚΑ του ΓΑΛΑΚΤΟΣ:</vt:lpstr>
      <vt:lpstr>ΣΠΟΥΔΑΙΟΤΗΤΑ ΠΡΟΣΔΙΟΡΙΣΜΟΥ ΧΗΜΙΚΩΝ/ΦΥΣΙΚΟΧΗΜΙΚΩΝ ΠΑΡΑΜΕΤΡΩΝ:</vt:lpstr>
      <vt:lpstr>Οξύτητα - pH</vt:lpstr>
      <vt:lpstr>Οξύτητα - pH</vt:lpstr>
      <vt:lpstr>Οξύτητα - pH</vt:lpstr>
      <vt:lpstr>ΣΗΜΕΙΟ ΠΗΞΕΩΣ (ΣΠ):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“ΕΡΓΑΣΤΗΡΙΑΚΟΣ ΕΛΕΓΧΟΣ ΠΟΙΟΤΙΚΩΝ ΧΑΡΑΚΤΗΡΙΣΤΙΚΩΝ ΓΑΛΑΚΤΟΣ”</dc:title>
  <dc:creator>Thodoris Liakos</dc:creator>
  <cp:lastModifiedBy>Christos_Fragoudis</cp:lastModifiedBy>
  <cp:revision>155</cp:revision>
  <dcterms:created xsi:type="dcterms:W3CDTF">2020-01-07T11:11:16Z</dcterms:created>
  <dcterms:modified xsi:type="dcterms:W3CDTF">2021-12-30T13:05:31Z</dcterms:modified>
</cp:coreProperties>
</file>